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78" r:id="rId5"/>
    <p:sldId id="257" r:id="rId6"/>
    <p:sldId id="274" r:id="rId7"/>
    <p:sldId id="258" r:id="rId8"/>
    <p:sldId id="275" r:id="rId9"/>
    <p:sldId id="259" r:id="rId10"/>
    <p:sldId id="260" r:id="rId11"/>
    <p:sldId id="261" r:id="rId12"/>
    <p:sldId id="262" r:id="rId13"/>
    <p:sldId id="263" r:id="rId14"/>
    <p:sldId id="272" r:id="rId15"/>
    <p:sldId id="276" r:id="rId16"/>
    <p:sldId id="277" r:id="rId17"/>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A475D7-60C4-446A-A49E-7B6DB31FD153}" type="datetimeFigureOut">
              <a:rPr lang="en-GB" smtClean="0"/>
              <a:t>05/02/2018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DCF79-B16F-4193-B784-F45B2D681840}" type="slidenum">
              <a:rPr lang="en-GB" smtClean="0"/>
              <a:t>‹#›</a:t>
            </a:fld>
            <a:endParaRPr lang="en-GB"/>
          </a:p>
        </p:txBody>
      </p:sp>
    </p:spTree>
    <p:extLst>
      <p:ext uri="{BB962C8B-B14F-4D97-AF65-F5344CB8AC3E}">
        <p14:creationId xmlns:p14="http://schemas.microsoft.com/office/powerpoint/2010/main" val="3765079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A475D7-60C4-446A-A49E-7B6DB31FD153}" type="datetimeFigureOut">
              <a:rPr lang="en-GB" smtClean="0"/>
              <a:t>05/02/2018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DCF79-B16F-4193-B784-F45B2D681840}" type="slidenum">
              <a:rPr lang="en-GB" smtClean="0"/>
              <a:t>‹#›</a:t>
            </a:fld>
            <a:endParaRPr lang="en-GB"/>
          </a:p>
        </p:txBody>
      </p:sp>
    </p:spTree>
    <p:extLst>
      <p:ext uri="{BB962C8B-B14F-4D97-AF65-F5344CB8AC3E}">
        <p14:creationId xmlns:p14="http://schemas.microsoft.com/office/powerpoint/2010/main" val="1578840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A475D7-60C4-446A-A49E-7B6DB31FD153}" type="datetimeFigureOut">
              <a:rPr lang="en-GB" smtClean="0"/>
              <a:t>05/02/2018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DCF79-B16F-4193-B784-F45B2D681840}" type="slidenum">
              <a:rPr lang="en-GB" smtClean="0"/>
              <a:t>‹#›</a:t>
            </a:fld>
            <a:endParaRPr lang="en-GB"/>
          </a:p>
        </p:txBody>
      </p:sp>
    </p:spTree>
    <p:extLst>
      <p:ext uri="{BB962C8B-B14F-4D97-AF65-F5344CB8AC3E}">
        <p14:creationId xmlns:p14="http://schemas.microsoft.com/office/powerpoint/2010/main" val="1347864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A475D7-60C4-446A-A49E-7B6DB31FD153}" type="datetimeFigureOut">
              <a:rPr lang="en-GB" smtClean="0"/>
              <a:t>05/02/2018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DCF79-B16F-4193-B784-F45B2D681840}" type="slidenum">
              <a:rPr lang="en-GB" smtClean="0"/>
              <a:t>‹#›</a:t>
            </a:fld>
            <a:endParaRPr lang="en-GB"/>
          </a:p>
        </p:txBody>
      </p:sp>
    </p:spTree>
    <p:extLst>
      <p:ext uri="{BB962C8B-B14F-4D97-AF65-F5344CB8AC3E}">
        <p14:creationId xmlns:p14="http://schemas.microsoft.com/office/powerpoint/2010/main" val="117252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A475D7-60C4-446A-A49E-7B6DB31FD153}" type="datetimeFigureOut">
              <a:rPr lang="en-GB" smtClean="0"/>
              <a:t>05/02/2018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DCF79-B16F-4193-B784-F45B2D681840}" type="slidenum">
              <a:rPr lang="en-GB" smtClean="0"/>
              <a:t>‹#›</a:t>
            </a:fld>
            <a:endParaRPr lang="en-GB"/>
          </a:p>
        </p:txBody>
      </p:sp>
    </p:spTree>
    <p:extLst>
      <p:ext uri="{BB962C8B-B14F-4D97-AF65-F5344CB8AC3E}">
        <p14:creationId xmlns:p14="http://schemas.microsoft.com/office/powerpoint/2010/main" val="308378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A475D7-60C4-446A-A49E-7B6DB31FD153}" type="datetimeFigureOut">
              <a:rPr lang="en-GB" smtClean="0"/>
              <a:t>05/02/2018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DCF79-B16F-4193-B784-F45B2D681840}" type="slidenum">
              <a:rPr lang="en-GB" smtClean="0"/>
              <a:t>‹#›</a:t>
            </a:fld>
            <a:endParaRPr lang="en-GB"/>
          </a:p>
        </p:txBody>
      </p:sp>
    </p:spTree>
    <p:extLst>
      <p:ext uri="{BB962C8B-B14F-4D97-AF65-F5344CB8AC3E}">
        <p14:creationId xmlns:p14="http://schemas.microsoft.com/office/powerpoint/2010/main" val="3338363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A475D7-60C4-446A-A49E-7B6DB31FD153}" type="datetimeFigureOut">
              <a:rPr lang="en-GB" smtClean="0"/>
              <a:t>05/02/2018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9DCF79-B16F-4193-B784-F45B2D681840}" type="slidenum">
              <a:rPr lang="en-GB" smtClean="0"/>
              <a:t>‹#›</a:t>
            </a:fld>
            <a:endParaRPr lang="en-GB"/>
          </a:p>
        </p:txBody>
      </p:sp>
    </p:spTree>
    <p:extLst>
      <p:ext uri="{BB962C8B-B14F-4D97-AF65-F5344CB8AC3E}">
        <p14:creationId xmlns:p14="http://schemas.microsoft.com/office/powerpoint/2010/main" val="3907943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A475D7-60C4-446A-A49E-7B6DB31FD153}" type="datetimeFigureOut">
              <a:rPr lang="en-GB" smtClean="0"/>
              <a:t>05/02/2018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9DCF79-B16F-4193-B784-F45B2D681840}" type="slidenum">
              <a:rPr lang="en-GB" smtClean="0"/>
              <a:t>‹#›</a:t>
            </a:fld>
            <a:endParaRPr lang="en-GB"/>
          </a:p>
        </p:txBody>
      </p:sp>
    </p:spTree>
    <p:extLst>
      <p:ext uri="{BB962C8B-B14F-4D97-AF65-F5344CB8AC3E}">
        <p14:creationId xmlns:p14="http://schemas.microsoft.com/office/powerpoint/2010/main" val="453906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475D7-60C4-446A-A49E-7B6DB31FD153}" type="datetimeFigureOut">
              <a:rPr lang="en-GB" smtClean="0"/>
              <a:t>05/02/2018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9DCF79-B16F-4193-B784-F45B2D681840}" type="slidenum">
              <a:rPr lang="en-GB" smtClean="0"/>
              <a:t>‹#›</a:t>
            </a:fld>
            <a:endParaRPr lang="en-GB"/>
          </a:p>
        </p:txBody>
      </p:sp>
    </p:spTree>
    <p:extLst>
      <p:ext uri="{BB962C8B-B14F-4D97-AF65-F5344CB8AC3E}">
        <p14:creationId xmlns:p14="http://schemas.microsoft.com/office/powerpoint/2010/main" val="113216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475D7-60C4-446A-A49E-7B6DB31FD153}" type="datetimeFigureOut">
              <a:rPr lang="en-GB" smtClean="0"/>
              <a:t>05/02/2018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DCF79-B16F-4193-B784-F45B2D681840}" type="slidenum">
              <a:rPr lang="en-GB" smtClean="0"/>
              <a:t>‹#›</a:t>
            </a:fld>
            <a:endParaRPr lang="en-GB"/>
          </a:p>
        </p:txBody>
      </p:sp>
    </p:spTree>
    <p:extLst>
      <p:ext uri="{BB962C8B-B14F-4D97-AF65-F5344CB8AC3E}">
        <p14:creationId xmlns:p14="http://schemas.microsoft.com/office/powerpoint/2010/main" val="1405845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475D7-60C4-446A-A49E-7B6DB31FD153}" type="datetimeFigureOut">
              <a:rPr lang="en-GB" smtClean="0"/>
              <a:t>05/02/2018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DCF79-B16F-4193-B784-F45B2D681840}" type="slidenum">
              <a:rPr lang="en-GB" smtClean="0"/>
              <a:t>‹#›</a:t>
            </a:fld>
            <a:endParaRPr lang="en-GB"/>
          </a:p>
        </p:txBody>
      </p:sp>
    </p:spTree>
    <p:extLst>
      <p:ext uri="{BB962C8B-B14F-4D97-AF65-F5344CB8AC3E}">
        <p14:creationId xmlns:p14="http://schemas.microsoft.com/office/powerpoint/2010/main" val="118538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475D7-60C4-446A-A49E-7B6DB31FD153}" type="datetimeFigureOut">
              <a:rPr lang="en-GB" smtClean="0"/>
              <a:t>05/02/2018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DCF79-B16F-4193-B784-F45B2D681840}" type="slidenum">
              <a:rPr lang="en-GB" smtClean="0"/>
              <a:t>‹#›</a:t>
            </a:fld>
            <a:endParaRPr lang="en-GB"/>
          </a:p>
        </p:txBody>
      </p:sp>
    </p:spTree>
    <p:extLst>
      <p:ext uri="{BB962C8B-B14F-4D97-AF65-F5344CB8AC3E}">
        <p14:creationId xmlns:p14="http://schemas.microsoft.com/office/powerpoint/2010/main" val="1247494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mosaicyouth.org.uk/" TargetMode="External"/><Relationship Id="rId13" Type="http://schemas.openxmlformats.org/officeDocument/2006/relationships/hyperlink" Target="http://www.proud2be.co.uk/" TargetMode="External"/><Relationship Id="rId3" Type="http://schemas.openxmlformats.org/officeDocument/2006/relationships/hyperlink" Target="http://www.mermaidsuk.org.uk/" TargetMode="External"/><Relationship Id="rId7" Type="http://schemas.openxmlformats.org/officeDocument/2006/relationships/hyperlink" Target="http://www.lgbtqyouthcornwall.co.uk/" TargetMode="External"/><Relationship Id="rId12" Type="http://schemas.openxmlformats.org/officeDocument/2006/relationships/hyperlink" Target="http://www.2bu-somerset.co.uk/" TargetMode="External"/><Relationship Id="rId2" Type="http://schemas.openxmlformats.org/officeDocument/2006/relationships/hyperlink" Target="http://www.mesmac.co.uk/" TargetMode="External"/><Relationship Id="rId1" Type="http://schemas.openxmlformats.org/officeDocument/2006/relationships/slideLayout" Target="../slideLayouts/slideLayout1.xml"/><Relationship Id="rId6" Type="http://schemas.openxmlformats.org/officeDocument/2006/relationships/hyperlink" Target="http://www.cambssre.org.uk/companies/1/24/SexYOUality/" TargetMode="External"/><Relationship Id="rId11" Type="http://schemas.openxmlformats.org/officeDocument/2006/relationships/hyperlink" Target="https://www.theproudtrust.org/" TargetMode="External"/><Relationship Id="rId5" Type="http://schemas.openxmlformats.org/officeDocument/2006/relationships/hyperlink" Target="https://www.childline.org.uk/" TargetMode="External"/><Relationship Id="rId10" Type="http://schemas.openxmlformats.org/officeDocument/2006/relationships/hyperlink" Target="http://www.lgbtfed.com/about-us" TargetMode="External"/><Relationship Id="rId4" Type="http://schemas.openxmlformats.org/officeDocument/2006/relationships/hyperlink" Target="http://genderedintelligence.co.uk/" TargetMode="External"/><Relationship Id="rId9" Type="http://schemas.openxmlformats.org/officeDocument/2006/relationships/hyperlink" Target="http://www.elop.org/" TargetMode="External"/><Relationship Id="rId1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hyperlink" Target="http://www.schools-out.org.uk/" TargetMode="External"/><Relationship Id="rId7" Type="http://schemas.openxmlformats.org/officeDocument/2006/relationships/image" Target="../media/image5.png"/><Relationship Id="rId2" Type="http://schemas.openxmlformats.org/officeDocument/2006/relationships/hyperlink" Target="https://www.gires.org.uk/" TargetMode="External"/><Relationship Id="rId1" Type="http://schemas.openxmlformats.org/officeDocument/2006/relationships/slideLayout" Target="../slideLayouts/slideLayout1.xml"/><Relationship Id="rId6" Type="http://schemas.openxmlformats.org/officeDocument/2006/relationships/hyperlink" Target="http://stonewallyouth.org/" TargetMode="External"/><Relationship Id="rId5" Type="http://schemas.openxmlformats.org/officeDocument/2006/relationships/hyperlink" Target="http://the-classroom.org.uk/" TargetMode="External"/><Relationship Id="rId4" Type="http://schemas.openxmlformats.org/officeDocument/2006/relationships/hyperlink" Target="http://lgbthistorymonth.org.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PSHE</a:t>
            </a:r>
            <a:endParaRPr lang="en-GB" dirty="0"/>
          </a:p>
        </p:txBody>
      </p:sp>
      <p:sp>
        <p:nvSpPr>
          <p:cNvPr id="3" name="Subtitle 2"/>
          <p:cNvSpPr>
            <a:spLocks noGrp="1"/>
          </p:cNvSpPr>
          <p:nvPr>
            <p:ph type="subTitle" idx="1"/>
          </p:nvPr>
        </p:nvSpPr>
        <p:spPr/>
        <p:txBody>
          <a:bodyPr/>
          <a:lstStyle/>
          <a:p>
            <a:r>
              <a:rPr lang="en-GB" dirty="0" smtClean="0"/>
              <a:t>Alphabet Soup…</a:t>
            </a:r>
          </a:p>
          <a:p>
            <a:r>
              <a:rPr lang="en-GB" dirty="0" smtClean="0"/>
              <a:t>…or the making of an LGBT+ Glossary</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71" y="-228600"/>
            <a:ext cx="2536371" cy="1793102"/>
          </a:xfrm>
          <a:prstGeom prst="rect">
            <a:avLst/>
          </a:prstGeom>
        </p:spPr>
      </p:pic>
    </p:spTree>
    <p:extLst>
      <p:ext uri="{BB962C8B-B14F-4D97-AF65-F5344CB8AC3E}">
        <p14:creationId xmlns:p14="http://schemas.microsoft.com/office/powerpoint/2010/main" val="568286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685799"/>
          </a:xfrm>
        </p:spPr>
        <p:txBody>
          <a:bodyPr>
            <a:normAutofit fontScale="90000"/>
          </a:bodyPr>
          <a:lstStyle/>
          <a:p>
            <a:r>
              <a:rPr lang="en-GB" dirty="0" smtClean="0"/>
              <a:t>…and finally</a:t>
            </a:r>
            <a:endParaRPr lang="en-GB" dirty="0"/>
          </a:p>
        </p:txBody>
      </p:sp>
      <p:sp>
        <p:nvSpPr>
          <p:cNvPr id="3" name="Subtitle 2"/>
          <p:cNvSpPr>
            <a:spLocks noGrp="1"/>
          </p:cNvSpPr>
          <p:nvPr>
            <p:ph type="subTitle" idx="1"/>
          </p:nvPr>
        </p:nvSpPr>
        <p:spPr>
          <a:xfrm>
            <a:off x="533400" y="1828800"/>
            <a:ext cx="8229600" cy="4648200"/>
          </a:xfrm>
        </p:spPr>
        <p:txBody>
          <a:bodyPr>
            <a:noAutofit/>
          </a:bodyPr>
          <a:lstStyle/>
          <a:p>
            <a:pPr algn="l"/>
            <a:r>
              <a:rPr lang="en-GB" sz="2000" dirty="0" smtClean="0">
                <a:solidFill>
                  <a:schemeClr val="bg1">
                    <a:lumMod val="50000"/>
                  </a:schemeClr>
                </a:solidFill>
              </a:rPr>
              <a:t>Being human means being different and these labels don’t work for everybody.</a:t>
            </a:r>
          </a:p>
          <a:p>
            <a:pPr algn="l"/>
            <a:r>
              <a:rPr lang="en-GB" sz="2000" dirty="0" smtClean="0">
                <a:solidFill>
                  <a:schemeClr val="bg1">
                    <a:lumMod val="50000"/>
                  </a:schemeClr>
                </a:solidFill>
              </a:rPr>
              <a:t>When it comes to </a:t>
            </a:r>
            <a:r>
              <a:rPr lang="en-GB" sz="2000" dirty="0" smtClean="0">
                <a:solidFill>
                  <a:schemeClr val="tx1"/>
                </a:solidFill>
              </a:rPr>
              <a:t>gender</a:t>
            </a:r>
            <a:r>
              <a:rPr lang="en-GB" sz="2000" dirty="0" smtClean="0">
                <a:solidFill>
                  <a:schemeClr val="bg1">
                    <a:lumMod val="50000"/>
                  </a:schemeClr>
                </a:solidFill>
              </a:rPr>
              <a:t>, </a:t>
            </a:r>
            <a:r>
              <a:rPr lang="en-GB" sz="2000" dirty="0" smtClean="0">
                <a:solidFill>
                  <a:schemeClr val="tx1"/>
                </a:solidFill>
              </a:rPr>
              <a:t>intersex</a:t>
            </a:r>
            <a:r>
              <a:rPr lang="en-GB" sz="2000" dirty="0" smtClean="0">
                <a:solidFill>
                  <a:schemeClr val="bg1">
                    <a:lumMod val="50000"/>
                  </a:schemeClr>
                </a:solidFill>
              </a:rPr>
              <a:t> people are born with </a:t>
            </a:r>
            <a:r>
              <a:rPr lang="en-GB" sz="2000" dirty="0" smtClean="0">
                <a:solidFill>
                  <a:schemeClr val="tx1"/>
                </a:solidFill>
              </a:rPr>
              <a:t>physical</a:t>
            </a:r>
            <a:r>
              <a:rPr lang="en-GB" sz="2000" dirty="0" smtClean="0">
                <a:solidFill>
                  <a:schemeClr val="bg1">
                    <a:lumMod val="50000"/>
                  </a:schemeClr>
                </a:solidFill>
              </a:rPr>
              <a:t> and </a:t>
            </a:r>
            <a:r>
              <a:rPr lang="en-GB" sz="2000" dirty="0" smtClean="0">
                <a:solidFill>
                  <a:schemeClr val="tx1"/>
                </a:solidFill>
              </a:rPr>
              <a:t>biological</a:t>
            </a:r>
            <a:r>
              <a:rPr lang="en-GB" sz="2000" dirty="0" smtClean="0">
                <a:solidFill>
                  <a:schemeClr val="bg1">
                    <a:lumMod val="50000"/>
                  </a:schemeClr>
                </a:solidFill>
              </a:rPr>
              <a:t> characteristics of both sexes. </a:t>
            </a:r>
            <a:r>
              <a:rPr lang="en-GB" sz="2000" dirty="0" smtClean="0">
                <a:solidFill>
                  <a:schemeClr val="tx1"/>
                </a:solidFill>
              </a:rPr>
              <a:t>Non-binary people </a:t>
            </a:r>
            <a:r>
              <a:rPr lang="en-GB" sz="2000" dirty="0" smtClean="0">
                <a:solidFill>
                  <a:schemeClr val="bg1">
                    <a:lumMod val="50000"/>
                  </a:schemeClr>
                </a:solidFill>
              </a:rPr>
              <a:t>choose not to identify as male or female as they feel it constrains their choice of identity.</a:t>
            </a:r>
          </a:p>
          <a:p>
            <a:pPr algn="l"/>
            <a:r>
              <a:rPr lang="en-GB" sz="2000" dirty="0" smtClean="0">
                <a:solidFill>
                  <a:schemeClr val="bg1">
                    <a:lumMod val="50000"/>
                  </a:schemeClr>
                </a:solidFill>
              </a:rPr>
              <a:t>When it comes to </a:t>
            </a:r>
            <a:r>
              <a:rPr lang="en-GB" sz="2000" dirty="0" smtClean="0">
                <a:solidFill>
                  <a:schemeClr val="tx1"/>
                </a:solidFill>
              </a:rPr>
              <a:t>sexual orientation</a:t>
            </a:r>
            <a:r>
              <a:rPr lang="en-GB" sz="2000" dirty="0" smtClean="0">
                <a:solidFill>
                  <a:schemeClr val="bg1">
                    <a:lumMod val="50000"/>
                  </a:schemeClr>
                </a:solidFill>
              </a:rPr>
              <a:t>, some people identify as </a:t>
            </a:r>
            <a:r>
              <a:rPr lang="en-GB" sz="2000" dirty="0" smtClean="0">
                <a:solidFill>
                  <a:schemeClr val="tx1"/>
                </a:solidFill>
              </a:rPr>
              <a:t>pansexual</a:t>
            </a:r>
            <a:r>
              <a:rPr lang="en-GB" sz="2000" dirty="0" smtClean="0">
                <a:solidFill>
                  <a:schemeClr val="bg1">
                    <a:lumMod val="50000"/>
                  </a:schemeClr>
                </a:solidFill>
              </a:rPr>
              <a:t> because they may be attracted to </a:t>
            </a:r>
            <a:r>
              <a:rPr lang="en-GB" sz="2000" dirty="0" smtClean="0">
                <a:solidFill>
                  <a:schemeClr val="tx1"/>
                </a:solidFill>
              </a:rPr>
              <a:t>intersex</a:t>
            </a:r>
            <a:r>
              <a:rPr lang="en-GB" sz="2000" dirty="0" smtClean="0">
                <a:solidFill>
                  <a:schemeClr val="bg1">
                    <a:lumMod val="50000"/>
                  </a:schemeClr>
                </a:solidFill>
              </a:rPr>
              <a:t> or </a:t>
            </a:r>
            <a:r>
              <a:rPr lang="en-GB" sz="2000" dirty="0" smtClean="0">
                <a:solidFill>
                  <a:schemeClr val="tx1"/>
                </a:solidFill>
              </a:rPr>
              <a:t>non-binary people</a:t>
            </a:r>
            <a:r>
              <a:rPr lang="en-GB" sz="2000" dirty="0" smtClean="0">
                <a:solidFill>
                  <a:schemeClr val="bg1">
                    <a:lumMod val="50000"/>
                  </a:schemeClr>
                </a:solidFill>
              </a:rPr>
              <a:t>. Some identify as </a:t>
            </a:r>
            <a:r>
              <a:rPr lang="en-GB" sz="2000" dirty="0" smtClean="0">
                <a:solidFill>
                  <a:schemeClr val="tx1"/>
                </a:solidFill>
              </a:rPr>
              <a:t>asexual</a:t>
            </a:r>
            <a:r>
              <a:rPr lang="en-GB" sz="2000" dirty="0" smtClean="0">
                <a:solidFill>
                  <a:schemeClr val="bg1">
                    <a:lumMod val="50000"/>
                  </a:schemeClr>
                </a:solidFill>
              </a:rPr>
              <a:t> because they feel no sexual attraction towards other people.</a:t>
            </a:r>
          </a:p>
          <a:p>
            <a:pPr algn="l"/>
            <a:r>
              <a:rPr lang="en-GB" sz="2000" dirty="0" smtClean="0">
                <a:solidFill>
                  <a:schemeClr val="bg1">
                    <a:lumMod val="50000"/>
                  </a:schemeClr>
                </a:solidFill>
              </a:rPr>
              <a:t>Some people think the whole spectrum can be described by the generic term </a:t>
            </a:r>
            <a:r>
              <a:rPr lang="en-GB" sz="2000" dirty="0" smtClean="0">
                <a:solidFill>
                  <a:schemeClr val="tx1"/>
                </a:solidFill>
              </a:rPr>
              <a:t>‘Queer’ </a:t>
            </a:r>
            <a:r>
              <a:rPr lang="en-GB" sz="2000" dirty="0" smtClean="0">
                <a:solidFill>
                  <a:schemeClr val="bg1">
                    <a:lumMod val="50000"/>
                  </a:schemeClr>
                </a:solidFill>
              </a:rPr>
              <a:t>but others hate the term because it was once used against them. Some people who are still finding themselves might identify as </a:t>
            </a:r>
            <a:r>
              <a:rPr lang="en-GB" sz="2000" dirty="0" smtClean="0">
                <a:solidFill>
                  <a:schemeClr val="tx1"/>
                </a:solidFill>
              </a:rPr>
              <a:t>questioning</a:t>
            </a:r>
            <a:r>
              <a:rPr lang="en-GB" sz="2000" dirty="0" smtClean="0">
                <a:solidFill>
                  <a:schemeClr val="bg1">
                    <a:lumMod val="50000"/>
                  </a:schemeClr>
                </a:solidFill>
              </a:rPr>
              <a:t> .</a:t>
            </a:r>
          </a:p>
          <a:p>
            <a:pPr algn="l"/>
            <a:r>
              <a:rPr lang="en-GB" sz="2000" dirty="0" smtClean="0">
                <a:solidFill>
                  <a:schemeClr val="bg1">
                    <a:lumMod val="50000"/>
                  </a:schemeClr>
                </a:solidFill>
              </a:rPr>
              <a:t>Of course many Queer people are grateful for the support of their </a:t>
            </a:r>
            <a:r>
              <a:rPr lang="en-GB" sz="2000" dirty="0" smtClean="0">
                <a:solidFill>
                  <a:schemeClr val="tx1"/>
                </a:solidFill>
              </a:rPr>
              <a:t>straight allies. </a:t>
            </a:r>
            <a:endParaRPr lang="en-GB" sz="2000" dirty="0">
              <a:solidFill>
                <a:schemeClr val="bg1">
                  <a:lumMod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28600"/>
            <a:ext cx="2667000" cy="1885451"/>
          </a:xfrm>
          <a:prstGeom prst="rect">
            <a:avLst/>
          </a:prstGeom>
        </p:spPr>
      </p:pic>
    </p:spTree>
    <p:extLst>
      <p:ext uri="{BB962C8B-B14F-4D97-AF65-F5344CB8AC3E}">
        <p14:creationId xmlns:p14="http://schemas.microsoft.com/office/powerpoint/2010/main" val="1791670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772400" cy="838200"/>
          </a:xfrm>
        </p:spPr>
        <p:txBody>
          <a:bodyPr/>
          <a:lstStyle/>
          <a:p>
            <a:r>
              <a:rPr lang="en-GB" dirty="0" smtClean="0">
                <a:solidFill>
                  <a:schemeClr val="tx1"/>
                </a:solidFill>
              </a:rPr>
              <a:t>So it’s LGBTINBPAQQA!</a:t>
            </a:r>
          </a:p>
        </p:txBody>
      </p:sp>
      <p:sp>
        <p:nvSpPr>
          <p:cNvPr id="3" name="Subtitle 2"/>
          <p:cNvSpPr>
            <a:spLocks noGrp="1"/>
          </p:cNvSpPr>
          <p:nvPr>
            <p:ph type="subTitle" idx="1"/>
          </p:nvPr>
        </p:nvSpPr>
        <p:spPr>
          <a:xfrm>
            <a:off x="1333500" y="2590800"/>
            <a:ext cx="6400800" cy="1752600"/>
          </a:xfrm>
        </p:spPr>
        <p:txBody>
          <a:bodyPr/>
          <a:lstStyle/>
          <a:p>
            <a:r>
              <a:rPr lang="en-GB" dirty="0" smtClean="0"/>
              <a:t>Why might this abbreviation be problematic?</a:t>
            </a:r>
          </a:p>
          <a:p>
            <a:r>
              <a:rPr lang="en-GB" dirty="0" smtClean="0">
                <a:solidFill>
                  <a:schemeClr val="bg1">
                    <a:lumMod val="50000"/>
                  </a:schemeClr>
                </a:solidFill>
              </a:rPr>
              <a:t>Let’s call it </a:t>
            </a:r>
            <a:r>
              <a:rPr lang="en-GB" dirty="0" smtClean="0">
                <a:solidFill>
                  <a:schemeClr val="tx1"/>
                </a:solidFill>
              </a:rPr>
              <a:t>LGBT+</a:t>
            </a:r>
            <a:endParaRPr lang="en-GB"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28600"/>
            <a:ext cx="2667000" cy="1885451"/>
          </a:xfrm>
          <a:prstGeom prst="rect">
            <a:avLst/>
          </a:prstGeom>
        </p:spPr>
      </p:pic>
    </p:spTree>
    <p:extLst>
      <p:ext uri="{BB962C8B-B14F-4D97-AF65-F5344CB8AC3E}">
        <p14:creationId xmlns:p14="http://schemas.microsoft.com/office/powerpoint/2010/main" val="1871654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914399"/>
          </a:xfrm>
        </p:spPr>
        <p:txBody>
          <a:bodyPr/>
          <a:lstStyle/>
          <a:p>
            <a:r>
              <a:rPr lang="en-GB" dirty="0" smtClean="0"/>
              <a:t>True or false?</a:t>
            </a:r>
            <a:endParaRPr lang="en-GB" dirty="0"/>
          </a:p>
        </p:txBody>
      </p:sp>
      <p:sp>
        <p:nvSpPr>
          <p:cNvPr id="3" name="Subtitle 2"/>
          <p:cNvSpPr>
            <a:spLocks noGrp="1"/>
          </p:cNvSpPr>
          <p:nvPr>
            <p:ph type="subTitle" idx="1"/>
          </p:nvPr>
        </p:nvSpPr>
        <p:spPr>
          <a:xfrm>
            <a:off x="533400" y="2133600"/>
            <a:ext cx="8077200" cy="4191000"/>
          </a:xfrm>
        </p:spPr>
        <p:txBody>
          <a:bodyPr>
            <a:normAutofit fontScale="40000" lnSpcReduction="20000"/>
          </a:bodyPr>
          <a:lstStyle/>
          <a:p>
            <a:r>
              <a:rPr lang="en-GB" dirty="0" smtClean="0"/>
              <a:t>How much have you learned?</a:t>
            </a:r>
          </a:p>
          <a:p>
            <a:pPr marL="514350" indent="-514350" algn="l">
              <a:buFont typeface="+mj-lt"/>
              <a:buAutoNum type="arabicPeriod"/>
            </a:pPr>
            <a:r>
              <a:rPr lang="en-GB" dirty="0"/>
              <a:t>You can’t be gay and a lesbian.  </a:t>
            </a:r>
            <a:endParaRPr lang="en-GB" dirty="0" smtClean="0"/>
          </a:p>
          <a:p>
            <a:pPr marL="514350" indent="-514350" algn="l">
              <a:buFont typeface="+mj-lt"/>
              <a:buAutoNum type="arabicPeriod"/>
            </a:pPr>
            <a:endParaRPr lang="en-GB" dirty="0"/>
          </a:p>
          <a:p>
            <a:pPr marL="514350" indent="-514350" algn="l">
              <a:buFont typeface="+mj-lt"/>
              <a:buAutoNum type="arabicPeriod"/>
            </a:pPr>
            <a:r>
              <a:rPr lang="en-GB" dirty="0"/>
              <a:t>Gay men fancy other men.  </a:t>
            </a:r>
            <a:endParaRPr lang="en-GB" dirty="0" smtClean="0"/>
          </a:p>
          <a:p>
            <a:pPr marL="514350" indent="-514350" algn="l">
              <a:buFont typeface="+mj-lt"/>
              <a:buAutoNum type="arabicPeriod"/>
            </a:pPr>
            <a:endParaRPr lang="en-GB" dirty="0"/>
          </a:p>
          <a:p>
            <a:pPr marL="514350" indent="-514350" algn="l">
              <a:buFont typeface="+mj-lt"/>
              <a:buAutoNum type="arabicPeriod"/>
            </a:pPr>
            <a:r>
              <a:rPr lang="en-GB" dirty="0"/>
              <a:t>Bisexual people fancy men and women. </a:t>
            </a:r>
            <a:endParaRPr lang="en-GB" dirty="0" smtClean="0"/>
          </a:p>
          <a:p>
            <a:pPr marL="514350" indent="-514350" algn="l">
              <a:buFont typeface="+mj-lt"/>
              <a:buAutoNum type="arabicPeriod"/>
            </a:pPr>
            <a:endParaRPr lang="en-GB" dirty="0"/>
          </a:p>
          <a:p>
            <a:pPr marL="514350" indent="-514350" algn="l">
              <a:buFont typeface="+mj-lt"/>
              <a:buAutoNum type="arabicPeriod"/>
            </a:pPr>
            <a:r>
              <a:rPr lang="en-GB" dirty="0"/>
              <a:t>Trans people don’t fancy anybody.   </a:t>
            </a:r>
            <a:endParaRPr lang="en-GB" dirty="0" smtClean="0"/>
          </a:p>
          <a:p>
            <a:pPr marL="514350" indent="-514350" algn="l">
              <a:buFont typeface="+mj-lt"/>
              <a:buAutoNum type="arabicPeriod"/>
            </a:pPr>
            <a:endParaRPr lang="en-GB" dirty="0"/>
          </a:p>
          <a:p>
            <a:pPr marL="514350" indent="-514350" algn="l">
              <a:buFont typeface="+mj-lt"/>
              <a:buAutoNum type="arabicPeriod"/>
            </a:pPr>
            <a:r>
              <a:rPr lang="en-GB" dirty="0"/>
              <a:t>Asexual people don’t fancy anybody.  </a:t>
            </a:r>
            <a:endParaRPr lang="en-GB" dirty="0" smtClean="0"/>
          </a:p>
          <a:p>
            <a:pPr marL="514350" indent="-514350" algn="l">
              <a:buFont typeface="+mj-lt"/>
              <a:buAutoNum type="arabicPeriod"/>
            </a:pPr>
            <a:endParaRPr lang="en-GB" dirty="0"/>
          </a:p>
          <a:p>
            <a:pPr marL="514350" indent="-514350" algn="l">
              <a:buFont typeface="+mj-lt"/>
              <a:buAutoNum type="arabicPeriod"/>
            </a:pPr>
            <a:r>
              <a:rPr lang="en-GB" dirty="0"/>
              <a:t>Your sex is defined by your genitals.   </a:t>
            </a:r>
            <a:endParaRPr lang="en-GB" dirty="0" smtClean="0"/>
          </a:p>
          <a:p>
            <a:pPr marL="514350" indent="-514350" algn="l">
              <a:buFont typeface="+mj-lt"/>
              <a:buAutoNum type="arabicPeriod"/>
            </a:pPr>
            <a:endParaRPr lang="en-GB" dirty="0"/>
          </a:p>
          <a:p>
            <a:pPr marL="514350" lvl="0" indent="-514350" algn="l">
              <a:buFont typeface="+mj-lt"/>
              <a:buAutoNum type="arabicPeriod"/>
            </a:pPr>
            <a:r>
              <a:rPr lang="en-GB" dirty="0"/>
              <a:t>Pansexual people fancy </a:t>
            </a:r>
            <a:r>
              <a:rPr lang="en-GB" dirty="0" smtClean="0"/>
              <a:t>everybody.</a:t>
            </a:r>
            <a:r>
              <a:rPr lang="en-GB" dirty="0"/>
              <a:t> . </a:t>
            </a:r>
          </a:p>
          <a:p>
            <a:pPr marL="514350" lvl="0" indent="-514350" algn="l">
              <a:buFont typeface="+mj-lt"/>
              <a:buAutoNum type="arabicPeriod"/>
            </a:pPr>
            <a:endParaRPr lang="en-GB" dirty="0"/>
          </a:p>
          <a:p>
            <a:pPr marL="514350" indent="-514350" algn="l">
              <a:buFont typeface="+mj-lt"/>
              <a:buAutoNum type="arabicPeriod"/>
            </a:pPr>
            <a:r>
              <a:rPr lang="en-GB" dirty="0"/>
              <a:t>Transgender people must have surgery </a:t>
            </a:r>
            <a:endParaRPr lang="en-GB" dirty="0" smtClean="0"/>
          </a:p>
          <a:p>
            <a:pPr marL="514350" indent="-514350" algn="l">
              <a:buFont typeface="+mj-lt"/>
              <a:buAutoNum type="arabicPeriod"/>
            </a:pPr>
            <a:endParaRPr lang="en-GB" dirty="0"/>
          </a:p>
          <a:p>
            <a:pPr marL="514350" indent="-514350" algn="l">
              <a:buFont typeface="+mj-lt"/>
              <a:buAutoNum type="arabicPeriod"/>
            </a:pPr>
            <a:r>
              <a:rPr lang="en-GB" dirty="0"/>
              <a:t>LGBT means lesbian, gay, bisexual and trans</a:t>
            </a:r>
            <a:r>
              <a:rPr lang="en-GB" dirty="0" smtClean="0"/>
              <a:t>.</a:t>
            </a:r>
          </a:p>
          <a:p>
            <a:pPr marL="514350" indent="-514350" algn="l">
              <a:buFont typeface="+mj-lt"/>
              <a:buAutoNum type="arabicPeriod"/>
            </a:pPr>
            <a:endParaRPr lang="en-GB" dirty="0"/>
          </a:p>
          <a:p>
            <a:pPr marL="514350" lvl="0" indent="-514350" algn="l">
              <a:buFont typeface="+mj-lt"/>
              <a:buAutoNum type="arabicPeriod"/>
            </a:pPr>
            <a:r>
              <a:rPr lang="en-GB" dirty="0"/>
              <a:t>The + means everybody else </a:t>
            </a:r>
            <a:r>
              <a:rPr lang="en-GB" dirty="0" smtClean="0"/>
              <a:t>. </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28600"/>
            <a:ext cx="2667000" cy="1885451"/>
          </a:xfrm>
          <a:prstGeom prst="rect">
            <a:avLst/>
          </a:prstGeom>
        </p:spPr>
      </p:pic>
    </p:spTree>
    <p:extLst>
      <p:ext uri="{BB962C8B-B14F-4D97-AF65-F5344CB8AC3E}">
        <p14:creationId xmlns:p14="http://schemas.microsoft.com/office/powerpoint/2010/main" val="3483737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761999"/>
          </a:xfrm>
        </p:spPr>
        <p:txBody>
          <a:bodyPr>
            <a:normAutofit fontScale="90000"/>
          </a:bodyPr>
          <a:lstStyle/>
          <a:p>
            <a:r>
              <a:rPr lang="en-GB" dirty="0" smtClean="0"/>
              <a:t>True or False?</a:t>
            </a:r>
            <a:endParaRPr lang="en-GB" dirty="0"/>
          </a:p>
        </p:txBody>
      </p:sp>
      <p:sp>
        <p:nvSpPr>
          <p:cNvPr id="3" name="Subtitle 2"/>
          <p:cNvSpPr>
            <a:spLocks noGrp="1"/>
          </p:cNvSpPr>
          <p:nvPr>
            <p:ph type="subTitle" idx="1"/>
          </p:nvPr>
        </p:nvSpPr>
        <p:spPr>
          <a:xfrm>
            <a:off x="381000" y="1905000"/>
            <a:ext cx="8305800" cy="4648200"/>
          </a:xfrm>
        </p:spPr>
        <p:txBody>
          <a:bodyPr>
            <a:normAutofit fontScale="25000" lnSpcReduction="20000"/>
          </a:bodyPr>
          <a:lstStyle/>
          <a:p>
            <a:pPr marL="514350" indent="-514350" algn="l">
              <a:buFont typeface="+mj-lt"/>
              <a:buAutoNum type="arabicPeriod"/>
            </a:pPr>
            <a:r>
              <a:rPr lang="en-GB" sz="4800" dirty="0" smtClean="0"/>
              <a:t>You </a:t>
            </a:r>
            <a:r>
              <a:rPr lang="en-GB" sz="4800" dirty="0"/>
              <a:t>can’t be gay and a lesbian.  </a:t>
            </a:r>
            <a:r>
              <a:rPr lang="en-GB" sz="4800" dirty="0" smtClean="0"/>
              <a:t>False. Some lesbians identify as ‘gay’ or as a ‘gay woman’, although ‘gay’ is more usually associated with men</a:t>
            </a:r>
          </a:p>
          <a:p>
            <a:pPr marL="514350" lvl="0" indent="-514350" algn="l">
              <a:buFont typeface="+mj-lt"/>
              <a:buAutoNum type="arabicPeriod"/>
            </a:pPr>
            <a:endParaRPr lang="en-GB" sz="4800" dirty="0"/>
          </a:p>
          <a:p>
            <a:pPr marL="514350" indent="-514350" algn="l">
              <a:buFont typeface="+mj-lt"/>
              <a:buAutoNum type="arabicPeriod"/>
            </a:pPr>
            <a:r>
              <a:rPr lang="en-GB" sz="4800" dirty="0"/>
              <a:t>Gay men fancy other men. </a:t>
            </a:r>
            <a:r>
              <a:rPr lang="en-GB" sz="4800" dirty="0" smtClean="0"/>
              <a:t> Generally true; yes</a:t>
            </a:r>
          </a:p>
          <a:p>
            <a:pPr marL="514350" lvl="0" indent="-514350" algn="l">
              <a:buFont typeface="+mj-lt"/>
              <a:buAutoNum type="arabicPeriod"/>
            </a:pPr>
            <a:endParaRPr lang="en-GB" sz="4800" dirty="0"/>
          </a:p>
          <a:p>
            <a:pPr marL="514350" indent="-514350" algn="l">
              <a:buFont typeface="+mj-lt"/>
              <a:buAutoNum type="arabicPeriod"/>
            </a:pPr>
            <a:r>
              <a:rPr lang="en-GB" sz="4800" dirty="0"/>
              <a:t>Bisexual people fancy men and women. </a:t>
            </a:r>
            <a:r>
              <a:rPr lang="en-GB" sz="4800" dirty="0" smtClean="0"/>
              <a:t>True; but not always to the same extent</a:t>
            </a:r>
          </a:p>
          <a:p>
            <a:pPr marL="514350" lvl="0" indent="-514350" algn="l">
              <a:buFont typeface="+mj-lt"/>
              <a:buAutoNum type="arabicPeriod"/>
            </a:pPr>
            <a:endParaRPr lang="en-GB" sz="4800" dirty="0"/>
          </a:p>
          <a:p>
            <a:pPr marL="514350" indent="-514350" algn="l">
              <a:buFont typeface="+mj-lt"/>
              <a:buAutoNum type="arabicPeriod"/>
            </a:pPr>
            <a:r>
              <a:rPr lang="en-GB" sz="4800" dirty="0"/>
              <a:t>Trans people don’t fancy anybody. </a:t>
            </a:r>
            <a:r>
              <a:rPr lang="en-GB" sz="4800" dirty="0" smtClean="0"/>
              <a:t>  False. Gender identity </a:t>
            </a:r>
            <a:r>
              <a:rPr lang="en-GB" sz="4800" dirty="0" smtClean="0"/>
              <a:t>is </a:t>
            </a:r>
            <a:r>
              <a:rPr lang="en-GB" sz="4800" smtClean="0"/>
              <a:t>different from </a:t>
            </a:r>
            <a:r>
              <a:rPr lang="en-GB" sz="4800" dirty="0" smtClean="0"/>
              <a:t>sexual orientation</a:t>
            </a:r>
          </a:p>
          <a:p>
            <a:pPr marL="514350" lvl="0" indent="-514350" algn="l">
              <a:buFont typeface="+mj-lt"/>
              <a:buAutoNum type="arabicPeriod"/>
            </a:pPr>
            <a:endParaRPr lang="en-GB" sz="4800" dirty="0"/>
          </a:p>
          <a:p>
            <a:pPr marL="514350" indent="-514350" algn="l">
              <a:buFont typeface="+mj-lt"/>
              <a:buAutoNum type="arabicPeriod"/>
            </a:pPr>
            <a:r>
              <a:rPr lang="en-GB" sz="4800" dirty="0"/>
              <a:t>Asexual people don’t fancy anybody. </a:t>
            </a:r>
            <a:r>
              <a:rPr lang="en-GB" sz="4800" dirty="0" smtClean="0"/>
              <a:t> Generally true. They don’t feel a sexual attraction</a:t>
            </a:r>
          </a:p>
          <a:p>
            <a:pPr marL="514350" lvl="0" indent="-514350" algn="l">
              <a:buFont typeface="+mj-lt"/>
              <a:buAutoNum type="arabicPeriod"/>
            </a:pPr>
            <a:endParaRPr lang="en-GB" sz="4800" dirty="0"/>
          </a:p>
          <a:p>
            <a:pPr marL="514350" indent="-514350" algn="l">
              <a:buFont typeface="+mj-lt"/>
              <a:buAutoNum type="arabicPeriod"/>
            </a:pPr>
            <a:r>
              <a:rPr lang="en-GB" sz="4800" dirty="0"/>
              <a:t>Your sex is defined by your genitals. </a:t>
            </a:r>
            <a:r>
              <a:rPr lang="en-GB" sz="4800" dirty="0" smtClean="0"/>
              <a:t>  Largely true. It’s defined by your physical/biological features, of which your genitals form a part</a:t>
            </a:r>
          </a:p>
          <a:p>
            <a:pPr marL="514350" lvl="0" indent="-514350" algn="l">
              <a:buFont typeface="+mj-lt"/>
              <a:buAutoNum type="arabicPeriod"/>
            </a:pPr>
            <a:endParaRPr lang="en-GB" sz="4800" dirty="0"/>
          </a:p>
          <a:p>
            <a:pPr marL="514350" lvl="0" indent="-514350" algn="l">
              <a:buFont typeface="+mj-lt"/>
              <a:buAutoNum type="arabicPeriod"/>
            </a:pPr>
            <a:r>
              <a:rPr lang="en-GB" sz="4800" dirty="0"/>
              <a:t>Pansexual people fancy everybody </a:t>
            </a:r>
            <a:r>
              <a:rPr lang="en-GB" sz="4800" dirty="0" smtClean="0"/>
              <a:t>. False. Life would be very difficult if you fancied everybody you saw! But pansexual people don’t define their sexual orientation according to binary gender</a:t>
            </a:r>
          </a:p>
          <a:p>
            <a:pPr marL="514350" lvl="0" indent="-514350" algn="l">
              <a:buFont typeface="+mj-lt"/>
              <a:buAutoNum type="arabicPeriod"/>
            </a:pPr>
            <a:endParaRPr lang="en-GB" sz="4800" dirty="0"/>
          </a:p>
          <a:p>
            <a:pPr marL="514350" indent="-514350" algn="l">
              <a:buFont typeface="+mj-lt"/>
              <a:buAutoNum type="arabicPeriod"/>
            </a:pPr>
            <a:r>
              <a:rPr lang="en-GB" sz="4800" dirty="0"/>
              <a:t>Transgender people must have surgery </a:t>
            </a:r>
            <a:r>
              <a:rPr lang="en-GB" sz="4800" dirty="0" smtClean="0"/>
              <a:t>False. Most do but it is not a requirement to have surgery if you identify as another gender to that which you were assigned at birth. Besides, some transgender people may not be well enough to undergo what is a quite extensive surgical process</a:t>
            </a:r>
          </a:p>
          <a:p>
            <a:pPr marL="514350" lvl="0" indent="-514350" algn="l">
              <a:buFont typeface="+mj-lt"/>
              <a:buAutoNum type="arabicPeriod"/>
            </a:pPr>
            <a:endParaRPr lang="en-GB" sz="4800" dirty="0"/>
          </a:p>
          <a:p>
            <a:pPr marL="514350" indent="-514350" algn="l">
              <a:buFont typeface="+mj-lt"/>
              <a:buAutoNum type="arabicPeriod"/>
            </a:pPr>
            <a:r>
              <a:rPr lang="en-GB" sz="4800" dirty="0"/>
              <a:t>LGBT means lesbian, gay, bisexual and trans. </a:t>
            </a:r>
            <a:r>
              <a:rPr lang="en-GB" sz="4800" dirty="0" smtClean="0"/>
              <a:t>  True</a:t>
            </a:r>
          </a:p>
          <a:p>
            <a:pPr marL="514350" lvl="0" indent="-514350" algn="l">
              <a:buFont typeface="+mj-lt"/>
              <a:buAutoNum type="arabicPeriod"/>
            </a:pPr>
            <a:endParaRPr lang="en-GB" sz="4800" dirty="0"/>
          </a:p>
          <a:p>
            <a:pPr marL="514350" lvl="0" indent="-514350" algn="l">
              <a:buFont typeface="+mj-lt"/>
              <a:buAutoNum type="arabicPeriod"/>
            </a:pPr>
            <a:r>
              <a:rPr lang="en-GB" sz="4800" dirty="0"/>
              <a:t>The + means everybody else </a:t>
            </a:r>
            <a:r>
              <a:rPr lang="en-GB" sz="4800" dirty="0" smtClean="0"/>
              <a:t>.False. It means all the other people who are not heterosexual or </a:t>
            </a:r>
            <a:r>
              <a:rPr lang="en-GB" sz="4800" dirty="0" err="1" smtClean="0"/>
              <a:t>cisgender</a:t>
            </a:r>
            <a:r>
              <a:rPr lang="en-GB" sz="4800" dirty="0" smtClean="0"/>
              <a:t>; except for those who are allies or questioning. It’s more inclusive than LGBT by itself.</a:t>
            </a:r>
            <a:endParaRPr lang="en-GB" sz="4800" dirty="0"/>
          </a:p>
          <a:p>
            <a:pPr algn="l"/>
            <a:r>
              <a:rPr lang="en-GB" sz="4800" dirty="0"/>
              <a:t> </a:t>
            </a:r>
          </a:p>
          <a:p>
            <a:pPr algn="l"/>
            <a:r>
              <a:rPr lang="en-GB" sz="4800" dirty="0"/>
              <a:t> </a:t>
            </a:r>
          </a:p>
          <a:p>
            <a:pPr algn="l"/>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28600"/>
            <a:ext cx="2667000" cy="1885451"/>
          </a:xfrm>
          <a:prstGeom prst="rect">
            <a:avLst/>
          </a:prstGeom>
        </p:spPr>
      </p:pic>
    </p:spTree>
    <p:extLst>
      <p:ext uri="{BB962C8B-B14F-4D97-AF65-F5344CB8AC3E}">
        <p14:creationId xmlns:p14="http://schemas.microsoft.com/office/powerpoint/2010/main" val="3716774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914399"/>
          </a:xfrm>
        </p:spPr>
        <p:txBody>
          <a:bodyPr/>
          <a:lstStyle/>
          <a:p>
            <a:r>
              <a:rPr lang="en-GB" dirty="0" smtClean="0"/>
              <a:t>Plenary</a:t>
            </a:r>
            <a:endParaRPr lang="en-GB" dirty="0"/>
          </a:p>
        </p:txBody>
      </p:sp>
      <p:sp>
        <p:nvSpPr>
          <p:cNvPr id="3" name="Subtitle 2"/>
          <p:cNvSpPr>
            <a:spLocks noGrp="1"/>
          </p:cNvSpPr>
          <p:nvPr>
            <p:ph type="subTitle" idx="1"/>
          </p:nvPr>
        </p:nvSpPr>
        <p:spPr>
          <a:xfrm>
            <a:off x="533400" y="1981200"/>
            <a:ext cx="8305800" cy="4419600"/>
          </a:xfrm>
        </p:spPr>
        <p:txBody>
          <a:bodyPr/>
          <a:lstStyle/>
          <a:p>
            <a:pPr algn="l"/>
            <a:r>
              <a:rPr lang="en-GB" dirty="0" smtClean="0"/>
              <a:t>Think of a new term you’ve learned. Write the term and its meaning on a post-it note and attach it to the word wall. </a:t>
            </a:r>
          </a:p>
          <a:p>
            <a:pPr algn="l"/>
            <a:r>
              <a:rPr lang="en-GB" dirty="0" smtClean="0"/>
              <a:t>Then look at the post-it note you wrote at the beginning of the lesson. Does anything need changing? If so, please amend it.</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6" y="-228601"/>
            <a:ext cx="2667000" cy="1885451"/>
          </a:xfrm>
          <a:prstGeom prst="rect">
            <a:avLst/>
          </a:prstGeom>
        </p:spPr>
      </p:pic>
    </p:spTree>
    <p:extLst>
      <p:ext uri="{BB962C8B-B14F-4D97-AF65-F5344CB8AC3E}">
        <p14:creationId xmlns:p14="http://schemas.microsoft.com/office/powerpoint/2010/main" val="206705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3949"/>
            <a:ext cx="7772400" cy="685801"/>
          </a:xfrm>
        </p:spPr>
        <p:txBody>
          <a:bodyPr>
            <a:normAutofit fontScale="90000"/>
          </a:bodyPr>
          <a:lstStyle/>
          <a:p>
            <a:r>
              <a:rPr lang="en-GB" dirty="0" smtClean="0"/>
              <a:t>Groups for Support</a:t>
            </a:r>
            <a:endParaRPr lang="en-GB" dirty="0"/>
          </a:p>
        </p:txBody>
      </p:sp>
      <p:sp>
        <p:nvSpPr>
          <p:cNvPr id="3" name="Subtitle 2"/>
          <p:cNvSpPr>
            <a:spLocks noGrp="1"/>
          </p:cNvSpPr>
          <p:nvPr>
            <p:ph type="subTitle" idx="1"/>
          </p:nvPr>
        </p:nvSpPr>
        <p:spPr>
          <a:xfrm>
            <a:off x="533400" y="1905000"/>
            <a:ext cx="8077200" cy="4495800"/>
          </a:xfrm>
        </p:spPr>
        <p:txBody>
          <a:bodyPr>
            <a:noAutofit/>
          </a:bodyPr>
          <a:lstStyle/>
          <a:p>
            <a:r>
              <a:rPr lang="en-GB" sz="1600" dirty="0" smtClean="0">
                <a:solidFill>
                  <a:schemeClr val="tx1"/>
                </a:solidFill>
              </a:rPr>
              <a:t>Sexual orientation</a:t>
            </a:r>
            <a:r>
              <a:rPr lang="en-GB" sz="1600" dirty="0" smtClean="0"/>
              <a:t>: Yorkshire:</a:t>
            </a:r>
          </a:p>
          <a:p>
            <a:r>
              <a:rPr lang="en-GB" sz="1600" dirty="0" smtClean="0"/>
              <a:t> </a:t>
            </a:r>
            <a:r>
              <a:rPr lang="en-GB" sz="1600" dirty="0"/>
              <a:t>M</a:t>
            </a:r>
            <a:r>
              <a:rPr lang="en-GB" sz="1600" dirty="0" smtClean="0"/>
              <a:t>en’s </a:t>
            </a:r>
            <a:r>
              <a:rPr lang="en-GB" sz="1600" dirty="0"/>
              <a:t>sexual health </a:t>
            </a:r>
            <a:r>
              <a:rPr lang="en-GB" sz="1600" dirty="0" smtClean="0"/>
              <a:t>MESMAC </a:t>
            </a:r>
            <a:r>
              <a:rPr lang="en-GB" sz="1600" dirty="0" smtClean="0">
                <a:hlinkClick r:id="rId2"/>
              </a:rPr>
              <a:t>http</a:t>
            </a:r>
            <a:r>
              <a:rPr lang="en-GB" sz="1600" dirty="0">
                <a:hlinkClick r:id="rId2"/>
              </a:rPr>
              <a:t>://www.mesmac.co.uk</a:t>
            </a:r>
            <a:r>
              <a:rPr lang="en-GB" sz="1600" dirty="0" smtClean="0">
                <a:hlinkClick r:id="rId2"/>
              </a:rPr>
              <a:t>/</a:t>
            </a:r>
            <a:r>
              <a:rPr lang="en-GB" sz="1600" dirty="0" smtClean="0"/>
              <a:t> </a:t>
            </a:r>
          </a:p>
          <a:p>
            <a:r>
              <a:rPr lang="en-GB" sz="1600" dirty="0" smtClean="0">
                <a:solidFill>
                  <a:schemeClr val="tx1"/>
                </a:solidFill>
              </a:rPr>
              <a:t>Gender Identity</a:t>
            </a:r>
            <a:r>
              <a:rPr lang="en-GB" sz="1600" dirty="0"/>
              <a:t>: </a:t>
            </a:r>
            <a:r>
              <a:rPr lang="en-GB" sz="1600" dirty="0" smtClean="0"/>
              <a:t>National:</a:t>
            </a:r>
          </a:p>
          <a:p>
            <a:r>
              <a:rPr lang="en-GB" sz="1600" dirty="0" smtClean="0"/>
              <a:t>Mermaids </a:t>
            </a:r>
            <a:r>
              <a:rPr lang="en-GB" sz="1600" dirty="0">
                <a:hlinkClick r:id="rId3"/>
              </a:rPr>
              <a:t>http://www.mermaidsuk.org.uk</a:t>
            </a:r>
            <a:r>
              <a:rPr lang="en-GB" sz="1600" dirty="0" smtClean="0">
                <a:hlinkClick r:id="rId3"/>
              </a:rPr>
              <a:t>/</a:t>
            </a:r>
            <a:r>
              <a:rPr lang="en-GB" sz="1600" dirty="0" smtClean="0"/>
              <a:t>; </a:t>
            </a:r>
          </a:p>
          <a:p>
            <a:r>
              <a:rPr lang="en-GB" sz="1600" dirty="0" smtClean="0"/>
              <a:t>Gendered </a:t>
            </a:r>
            <a:r>
              <a:rPr lang="en-GB" sz="1600" dirty="0"/>
              <a:t>Intelligence </a:t>
            </a:r>
            <a:r>
              <a:rPr lang="en-GB" sz="1600" dirty="0" smtClean="0">
                <a:hlinkClick r:id="rId4"/>
              </a:rPr>
              <a:t>/</a:t>
            </a:r>
            <a:r>
              <a:rPr lang="en-GB" sz="1600" dirty="0">
                <a:hlinkClick r:id="rId4"/>
              </a:rPr>
              <a:t>genderedintelligence.co.uk</a:t>
            </a:r>
            <a:r>
              <a:rPr lang="en-GB" sz="1600" dirty="0" smtClean="0">
                <a:hlinkClick r:id="rId4"/>
              </a:rPr>
              <a:t>/</a:t>
            </a:r>
            <a:r>
              <a:rPr lang="en-GB" sz="1600" dirty="0" smtClean="0"/>
              <a:t> </a:t>
            </a:r>
          </a:p>
          <a:p>
            <a:r>
              <a:rPr lang="en-GB" sz="1600" dirty="0" smtClean="0">
                <a:solidFill>
                  <a:schemeClr val="tx1"/>
                </a:solidFill>
              </a:rPr>
              <a:t>All</a:t>
            </a:r>
            <a:r>
              <a:rPr lang="en-GB" sz="1600" dirty="0" smtClean="0"/>
              <a:t>: National Stonewall Youth </a:t>
            </a:r>
            <a:r>
              <a:rPr lang="en-GB" sz="1600" dirty="0">
                <a:hlinkClick r:id="rId4"/>
              </a:rPr>
              <a:t>http:/http://stonewallyouth.org/; </a:t>
            </a:r>
            <a:endParaRPr lang="en-GB" sz="1600" dirty="0" smtClean="0"/>
          </a:p>
          <a:p>
            <a:r>
              <a:rPr lang="en-GB" sz="1600" dirty="0" err="1" smtClean="0"/>
              <a:t>Childline</a:t>
            </a:r>
            <a:r>
              <a:rPr lang="en-GB" sz="1600" dirty="0" smtClean="0"/>
              <a:t> 08001111 </a:t>
            </a:r>
            <a:r>
              <a:rPr lang="en-GB" sz="1600" dirty="0" smtClean="0">
                <a:hlinkClick r:id="rId5"/>
              </a:rPr>
              <a:t>https</a:t>
            </a:r>
            <a:r>
              <a:rPr lang="en-GB" sz="1600" dirty="0">
                <a:hlinkClick r:id="rId5"/>
              </a:rPr>
              <a:t>://www.childline.org.uk</a:t>
            </a:r>
            <a:r>
              <a:rPr lang="en-GB" sz="1600" dirty="0" smtClean="0">
                <a:hlinkClick r:id="rId5"/>
              </a:rPr>
              <a:t>/</a:t>
            </a:r>
            <a:r>
              <a:rPr lang="en-GB" sz="1600" dirty="0" smtClean="0"/>
              <a:t>; </a:t>
            </a:r>
          </a:p>
          <a:p>
            <a:r>
              <a:rPr lang="en-GB" sz="1600" dirty="0" smtClean="0"/>
              <a:t>Cambridgeshire </a:t>
            </a:r>
            <a:r>
              <a:rPr lang="en-GB" sz="1600" dirty="0" err="1"/>
              <a:t>SexYouality</a:t>
            </a:r>
            <a:r>
              <a:rPr lang="en-GB" sz="1600" dirty="0"/>
              <a:t> </a:t>
            </a:r>
            <a:r>
              <a:rPr lang="en-GB" sz="1600" dirty="0">
                <a:hlinkClick r:id="rId6"/>
              </a:rPr>
              <a:t>http://www.cambssre.org.uk/companies/1/24/SexYOUality</a:t>
            </a:r>
            <a:r>
              <a:rPr lang="en-GB" sz="1600" dirty="0" smtClean="0">
                <a:hlinkClick r:id="rId6"/>
              </a:rPr>
              <a:t>/</a:t>
            </a:r>
            <a:r>
              <a:rPr lang="en-GB" sz="1600" dirty="0" smtClean="0"/>
              <a:t>;</a:t>
            </a:r>
          </a:p>
          <a:p>
            <a:r>
              <a:rPr lang="en-GB" sz="1600" dirty="0" smtClean="0"/>
              <a:t>Cornwall </a:t>
            </a:r>
            <a:r>
              <a:rPr lang="en-GB" sz="1600" dirty="0"/>
              <a:t>LGB Youth Cornwall </a:t>
            </a:r>
            <a:r>
              <a:rPr lang="en-GB" sz="1600" dirty="0">
                <a:hlinkClick r:id="rId7"/>
              </a:rPr>
              <a:t>http://www.lgbtqyouthcornwall.co.uk/</a:t>
            </a:r>
            <a:r>
              <a:rPr lang="en-GB" sz="1600" dirty="0"/>
              <a:t>; </a:t>
            </a:r>
          </a:p>
          <a:p>
            <a:r>
              <a:rPr lang="en-GB" sz="1600" dirty="0" smtClean="0"/>
              <a:t>London </a:t>
            </a:r>
            <a:r>
              <a:rPr lang="en-GB" sz="1600" dirty="0"/>
              <a:t>Mosaic Youth </a:t>
            </a:r>
            <a:r>
              <a:rPr lang="en-GB" sz="1600" dirty="0">
                <a:hlinkClick r:id="rId8"/>
              </a:rPr>
              <a:t>http://mosaicyouth.org.uk/</a:t>
            </a:r>
            <a:r>
              <a:rPr lang="en-GB" sz="1600" dirty="0"/>
              <a:t>; </a:t>
            </a:r>
          </a:p>
          <a:p>
            <a:r>
              <a:rPr lang="en-GB" sz="1600" dirty="0"/>
              <a:t>ELOP LGBT Mental Health </a:t>
            </a:r>
            <a:r>
              <a:rPr lang="en-GB" sz="1600" dirty="0">
                <a:hlinkClick r:id="rId9"/>
              </a:rPr>
              <a:t>http://www.elop.org/</a:t>
            </a:r>
            <a:r>
              <a:rPr lang="en-GB" sz="1600" dirty="0"/>
              <a:t>; </a:t>
            </a:r>
          </a:p>
          <a:p>
            <a:r>
              <a:rPr lang="en-GB" sz="1600" dirty="0"/>
              <a:t>North East </a:t>
            </a:r>
            <a:r>
              <a:rPr lang="en-GB" sz="1600" dirty="0" err="1">
                <a:solidFill>
                  <a:schemeClr val="bg1">
                    <a:lumMod val="50000"/>
                  </a:schemeClr>
                </a:solidFill>
              </a:rPr>
              <a:t>LGBTFed</a:t>
            </a:r>
            <a:r>
              <a:rPr lang="en-GB" sz="1600" dirty="0"/>
              <a:t> </a:t>
            </a:r>
            <a:r>
              <a:rPr lang="en-GB" sz="1600" dirty="0">
                <a:hlinkClick r:id="rId10"/>
              </a:rPr>
              <a:t>http://www.lgbtfed.com/</a:t>
            </a:r>
            <a:r>
              <a:rPr lang="en-GB" sz="1600" dirty="0"/>
              <a:t>; </a:t>
            </a:r>
          </a:p>
          <a:p>
            <a:r>
              <a:rPr lang="en-GB" sz="1600" dirty="0"/>
              <a:t>North West The Proud Trust </a:t>
            </a:r>
            <a:r>
              <a:rPr lang="en-GB" sz="1600" dirty="0">
                <a:hlinkClick r:id="rId11"/>
              </a:rPr>
              <a:t>https://www.theproudtrust.org</a:t>
            </a:r>
            <a:r>
              <a:rPr lang="en-GB" sz="1600" dirty="0" smtClean="0">
                <a:hlinkClick r:id="rId11"/>
              </a:rPr>
              <a:t>/</a:t>
            </a:r>
            <a:r>
              <a:rPr lang="en-GB" sz="1600" dirty="0"/>
              <a:t>;</a:t>
            </a:r>
          </a:p>
          <a:p>
            <a:r>
              <a:rPr lang="en-GB" sz="1600" dirty="0"/>
              <a:t>Somerset </a:t>
            </a:r>
            <a:r>
              <a:rPr lang="en-GB" sz="1600" dirty="0" smtClean="0"/>
              <a:t>Youth </a:t>
            </a:r>
            <a:r>
              <a:rPr lang="en-GB" sz="1600" dirty="0"/>
              <a:t>2bu </a:t>
            </a:r>
            <a:r>
              <a:rPr lang="en-GB" sz="1600" dirty="0">
                <a:hlinkClick r:id="rId12"/>
              </a:rPr>
              <a:t>http://www.2bu-somerset.co.uk/</a:t>
            </a:r>
            <a:r>
              <a:rPr lang="en-GB" sz="1600" dirty="0"/>
              <a:t>; </a:t>
            </a:r>
          </a:p>
          <a:p>
            <a:r>
              <a:rPr lang="en-GB" sz="1600" dirty="0" smtClean="0"/>
              <a:t>South West Proud2Be </a:t>
            </a:r>
            <a:r>
              <a:rPr lang="en-GB" sz="1600" dirty="0" smtClean="0">
                <a:hlinkClick r:id="rId13"/>
              </a:rPr>
              <a:t>http</a:t>
            </a:r>
            <a:r>
              <a:rPr lang="en-GB" sz="1600" dirty="0">
                <a:hlinkClick r:id="rId13"/>
              </a:rPr>
              <a:t>://www.proud2be.co.uk</a:t>
            </a:r>
            <a:r>
              <a:rPr lang="en-GB" sz="1600" dirty="0" smtClean="0">
                <a:hlinkClick r:id="rId13"/>
              </a:rPr>
              <a:t>/</a:t>
            </a:r>
            <a:r>
              <a:rPr lang="en-GB" sz="1600" dirty="0" smtClean="0"/>
              <a:t> </a:t>
            </a:r>
          </a:p>
          <a:p>
            <a:r>
              <a:rPr lang="en-GB" sz="1600" dirty="0" smtClean="0"/>
              <a:t>Report a hate crime. </a:t>
            </a:r>
            <a:r>
              <a:rPr lang="en-GB" sz="1600" dirty="0" smtClean="0">
                <a:solidFill>
                  <a:srgbClr val="FF0000"/>
                </a:solidFill>
              </a:rPr>
              <a:t>Call 101</a:t>
            </a:r>
          </a:p>
          <a:p>
            <a:endParaRPr lang="en-GB" sz="1600" dirty="0" smtClean="0"/>
          </a:p>
        </p:txBody>
      </p:sp>
      <p:pic>
        <p:nvPicPr>
          <p:cNvPr id="4" name="Picture 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86" y="-228601"/>
            <a:ext cx="2667000" cy="1885451"/>
          </a:xfrm>
          <a:prstGeom prst="rect">
            <a:avLst/>
          </a:prstGeom>
        </p:spPr>
      </p:pic>
    </p:spTree>
    <p:extLst>
      <p:ext uri="{BB962C8B-B14F-4D97-AF65-F5344CB8AC3E}">
        <p14:creationId xmlns:p14="http://schemas.microsoft.com/office/powerpoint/2010/main" val="1532757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3999"/>
            <a:ext cx="7772400" cy="685801"/>
          </a:xfrm>
        </p:spPr>
        <p:txBody>
          <a:bodyPr>
            <a:normAutofit fontScale="90000"/>
          </a:bodyPr>
          <a:lstStyle/>
          <a:p>
            <a:r>
              <a:rPr lang="en-GB" dirty="0" smtClean="0"/>
              <a:t>For Information</a:t>
            </a:r>
            <a:endParaRPr lang="en-GB" dirty="0"/>
          </a:p>
        </p:txBody>
      </p:sp>
      <p:sp>
        <p:nvSpPr>
          <p:cNvPr id="3" name="Subtitle 2"/>
          <p:cNvSpPr>
            <a:spLocks noGrp="1"/>
          </p:cNvSpPr>
          <p:nvPr>
            <p:ph type="subTitle" idx="1"/>
          </p:nvPr>
        </p:nvSpPr>
        <p:spPr>
          <a:xfrm>
            <a:off x="533400" y="2286000"/>
            <a:ext cx="8077200" cy="4114800"/>
          </a:xfrm>
        </p:spPr>
        <p:txBody>
          <a:bodyPr>
            <a:normAutofit fontScale="92500" lnSpcReduction="10000"/>
          </a:bodyPr>
          <a:lstStyle/>
          <a:p>
            <a:endParaRPr lang="en-GB" dirty="0" smtClean="0"/>
          </a:p>
          <a:p>
            <a:r>
              <a:rPr lang="en-GB" dirty="0" smtClean="0">
                <a:solidFill>
                  <a:schemeClr val="tx1"/>
                </a:solidFill>
              </a:rPr>
              <a:t>Gender Identity</a:t>
            </a:r>
            <a:r>
              <a:rPr lang="en-GB" dirty="0"/>
              <a:t>: GIRES </a:t>
            </a:r>
            <a:r>
              <a:rPr lang="en-GB" dirty="0">
                <a:hlinkClick r:id="rId2"/>
              </a:rPr>
              <a:t>https://www.gires.org.uk</a:t>
            </a:r>
            <a:r>
              <a:rPr lang="en-GB" dirty="0" smtClean="0">
                <a:hlinkClick r:id="rId2"/>
              </a:rPr>
              <a:t>/</a:t>
            </a:r>
            <a:r>
              <a:rPr lang="en-GB" dirty="0" smtClean="0"/>
              <a:t> </a:t>
            </a:r>
          </a:p>
          <a:p>
            <a:r>
              <a:rPr lang="en-GB" dirty="0" smtClean="0">
                <a:solidFill>
                  <a:schemeClr val="tx1"/>
                </a:solidFill>
              </a:rPr>
              <a:t>All</a:t>
            </a:r>
            <a:r>
              <a:rPr lang="en-GB" dirty="0" smtClean="0"/>
              <a:t>:</a:t>
            </a:r>
          </a:p>
          <a:p>
            <a:r>
              <a:rPr lang="en-GB" dirty="0"/>
              <a:t>Schools OUT UK </a:t>
            </a:r>
            <a:r>
              <a:rPr lang="en-GB" dirty="0">
                <a:hlinkClick r:id="rId3"/>
              </a:rPr>
              <a:t>http://www.schools-out.org.uk</a:t>
            </a:r>
            <a:r>
              <a:rPr lang="en-GB" dirty="0" smtClean="0">
                <a:hlinkClick r:id="rId3"/>
              </a:rPr>
              <a:t>/</a:t>
            </a:r>
            <a:r>
              <a:rPr lang="en-GB" dirty="0" smtClean="0"/>
              <a:t>; </a:t>
            </a:r>
          </a:p>
          <a:p>
            <a:r>
              <a:rPr lang="en-GB" dirty="0" smtClean="0"/>
              <a:t>LGBT </a:t>
            </a:r>
            <a:r>
              <a:rPr lang="en-GB" dirty="0"/>
              <a:t>History Month </a:t>
            </a:r>
            <a:r>
              <a:rPr lang="en-GB" dirty="0">
                <a:hlinkClick r:id="rId4"/>
              </a:rPr>
              <a:t>http://</a:t>
            </a:r>
            <a:r>
              <a:rPr lang="en-GB" dirty="0" smtClean="0">
                <a:hlinkClick r:id="rId4"/>
              </a:rPr>
              <a:t>lgbthistorymonth.org.uk</a:t>
            </a:r>
            <a:r>
              <a:rPr lang="en-GB" dirty="0" smtClean="0"/>
              <a:t>; </a:t>
            </a:r>
          </a:p>
          <a:p>
            <a:r>
              <a:rPr lang="en-GB" dirty="0" smtClean="0"/>
              <a:t>The </a:t>
            </a:r>
            <a:r>
              <a:rPr lang="en-GB" dirty="0"/>
              <a:t>Classroom </a:t>
            </a:r>
            <a:r>
              <a:rPr lang="en-GB" dirty="0">
                <a:hlinkClick r:id="rId5"/>
              </a:rPr>
              <a:t>http://the-classroom.org.uk</a:t>
            </a:r>
            <a:r>
              <a:rPr lang="en-GB" dirty="0" smtClean="0">
                <a:hlinkClick r:id="rId5"/>
              </a:rPr>
              <a:t>/</a:t>
            </a:r>
            <a:r>
              <a:rPr lang="en-GB" dirty="0" smtClean="0"/>
              <a:t>; Stonewall </a:t>
            </a:r>
            <a:r>
              <a:rPr lang="en-GB" dirty="0"/>
              <a:t>Youth </a:t>
            </a:r>
            <a:r>
              <a:rPr lang="en-GB" dirty="0">
                <a:hlinkClick r:id="rId6"/>
              </a:rPr>
              <a:t>http://stonewallyouth.org</a:t>
            </a:r>
            <a:r>
              <a:rPr lang="en-GB" dirty="0" smtClean="0">
                <a:hlinkClick r:id="rId6"/>
              </a:rPr>
              <a:t>/</a:t>
            </a:r>
            <a:r>
              <a:rPr lang="en-GB" dirty="0" smtClean="0"/>
              <a:t> </a:t>
            </a:r>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886" y="-228601"/>
            <a:ext cx="2667000" cy="1885451"/>
          </a:xfrm>
          <a:prstGeom prst="rect">
            <a:avLst/>
          </a:prstGeom>
        </p:spPr>
      </p:pic>
    </p:spTree>
    <p:extLst>
      <p:ext uri="{BB962C8B-B14F-4D97-AF65-F5344CB8AC3E}">
        <p14:creationId xmlns:p14="http://schemas.microsoft.com/office/powerpoint/2010/main" val="2010603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990599"/>
          </a:xfrm>
        </p:spPr>
        <p:txBody>
          <a:bodyPr/>
          <a:lstStyle/>
          <a:p>
            <a:r>
              <a:rPr lang="en-GB" dirty="0" smtClean="0"/>
              <a:t>At the End of this Lesson</a:t>
            </a:r>
            <a:endParaRPr lang="en-GB" dirty="0"/>
          </a:p>
        </p:txBody>
      </p:sp>
      <p:sp>
        <p:nvSpPr>
          <p:cNvPr id="3" name="Subtitle 2"/>
          <p:cNvSpPr>
            <a:spLocks noGrp="1"/>
          </p:cNvSpPr>
          <p:nvPr>
            <p:ph type="subTitle" idx="1"/>
          </p:nvPr>
        </p:nvSpPr>
        <p:spPr>
          <a:xfrm>
            <a:off x="304800" y="1905000"/>
            <a:ext cx="8458200" cy="4572000"/>
          </a:xfrm>
        </p:spPr>
        <p:txBody>
          <a:bodyPr/>
          <a:lstStyle/>
          <a:p>
            <a:pPr algn="l"/>
            <a:r>
              <a:rPr lang="en-GB" dirty="0" smtClean="0"/>
              <a:t>You Should Know:</a:t>
            </a:r>
          </a:p>
          <a:p>
            <a:pPr algn="l"/>
            <a:r>
              <a:rPr lang="en-GB" dirty="0" smtClean="0"/>
              <a:t>What LGBT+ means and why we use it</a:t>
            </a:r>
          </a:p>
          <a:p>
            <a:pPr algn="l"/>
            <a:r>
              <a:rPr lang="en-GB" dirty="0" smtClean="0"/>
              <a:t>The difference between gender and sex</a:t>
            </a:r>
          </a:p>
          <a:p>
            <a:pPr algn="l"/>
            <a:r>
              <a:rPr lang="en-GB" dirty="0" smtClean="0"/>
              <a:t>That sexual orientation and gender identity </a:t>
            </a:r>
            <a:r>
              <a:rPr lang="en-GB" dirty="0" smtClean="0"/>
              <a:t>are different from </a:t>
            </a:r>
            <a:r>
              <a:rPr lang="en-GB" dirty="0" smtClean="0"/>
              <a:t>each other</a:t>
            </a:r>
          </a:p>
          <a:p>
            <a:pPr algn="l"/>
            <a:r>
              <a:rPr lang="en-GB" dirty="0" smtClean="0"/>
              <a:t>Some other things too</a:t>
            </a: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71" y="-228600"/>
            <a:ext cx="2536371" cy="1793102"/>
          </a:xfrm>
          <a:prstGeom prst="rect">
            <a:avLst/>
          </a:prstGeom>
        </p:spPr>
      </p:pic>
    </p:spTree>
    <p:extLst>
      <p:ext uri="{BB962C8B-B14F-4D97-AF65-F5344CB8AC3E}">
        <p14:creationId xmlns:p14="http://schemas.microsoft.com/office/powerpoint/2010/main" val="4162239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295400"/>
          </a:xfrm>
        </p:spPr>
        <p:txBody>
          <a:bodyPr>
            <a:normAutofit fontScale="90000"/>
          </a:bodyPr>
          <a:lstStyle/>
          <a:p>
            <a:r>
              <a:rPr lang="en-GB" dirty="0" smtClean="0"/>
              <a:t>What Do You Know? </a:t>
            </a:r>
            <a:br>
              <a:rPr lang="en-GB" dirty="0" smtClean="0"/>
            </a:br>
            <a:r>
              <a:rPr lang="en-GB" sz="2200" dirty="0" smtClean="0"/>
              <a:t>Choose any one of the words below and write down what you think it means</a:t>
            </a:r>
            <a:endParaRPr lang="en-GB" sz="2200" dirty="0"/>
          </a:p>
        </p:txBody>
      </p:sp>
      <p:sp>
        <p:nvSpPr>
          <p:cNvPr id="3" name="Subtitle 2"/>
          <p:cNvSpPr>
            <a:spLocks noGrp="1"/>
          </p:cNvSpPr>
          <p:nvPr>
            <p:ph type="subTitle" idx="1"/>
          </p:nvPr>
        </p:nvSpPr>
        <p:spPr>
          <a:xfrm>
            <a:off x="1371600" y="2286000"/>
            <a:ext cx="6400800" cy="3886200"/>
          </a:xfrm>
        </p:spPr>
        <p:txBody>
          <a:bodyPr>
            <a:normAutofit fontScale="92500" lnSpcReduction="10000"/>
          </a:bodyPr>
          <a:lstStyle/>
          <a:p>
            <a:pPr algn="l"/>
            <a:r>
              <a:rPr lang="en-GB" sz="2100" dirty="0" smtClean="0">
                <a:solidFill>
                  <a:schemeClr val="tx1"/>
                </a:solidFill>
              </a:rPr>
              <a:t>Gay </a:t>
            </a:r>
          </a:p>
          <a:p>
            <a:pPr algn="l"/>
            <a:r>
              <a:rPr lang="en-GB" sz="2100" dirty="0" smtClean="0">
                <a:solidFill>
                  <a:schemeClr val="tx1"/>
                </a:solidFill>
                <a:latin typeface="Agency FB" pitchFamily="34" charset="0"/>
              </a:rPr>
              <a:t>Lesbian</a:t>
            </a:r>
            <a:r>
              <a:rPr lang="en-GB" sz="2100" dirty="0" smtClean="0">
                <a:solidFill>
                  <a:schemeClr val="tx1"/>
                </a:solidFill>
                <a:latin typeface="Algerian" pitchFamily="82" charset="0"/>
              </a:rPr>
              <a:t> </a:t>
            </a:r>
          </a:p>
          <a:p>
            <a:pPr algn="l"/>
            <a:r>
              <a:rPr lang="en-GB" sz="2100" dirty="0" smtClean="0">
                <a:solidFill>
                  <a:schemeClr val="tx1"/>
                </a:solidFill>
                <a:latin typeface="Algerian" pitchFamily="82" charset="0"/>
              </a:rPr>
              <a:t>bisexual</a:t>
            </a:r>
            <a:r>
              <a:rPr lang="en-GB" sz="2100" dirty="0" smtClean="0">
                <a:solidFill>
                  <a:schemeClr val="tx1"/>
                </a:solidFill>
                <a:latin typeface="AR CHRISTY" pitchFamily="2" charset="0"/>
              </a:rPr>
              <a:t> </a:t>
            </a:r>
          </a:p>
          <a:p>
            <a:pPr algn="l"/>
            <a:r>
              <a:rPr lang="en-GB" sz="2100" dirty="0" smtClean="0">
                <a:solidFill>
                  <a:schemeClr val="tx1"/>
                </a:solidFill>
                <a:latin typeface="AR CHRISTY" pitchFamily="2" charset="0"/>
              </a:rPr>
              <a:t>trans</a:t>
            </a:r>
            <a:r>
              <a:rPr lang="en-GB" sz="2100" dirty="0" smtClean="0">
                <a:solidFill>
                  <a:schemeClr val="tx1"/>
                </a:solidFill>
                <a:latin typeface="AR HERMANN" pitchFamily="2" charset="0"/>
              </a:rPr>
              <a:t> </a:t>
            </a:r>
          </a:p>
          <a:p>
            <a:pPr algn="l"/>
            <a:r>
              <a:rPr lang="en-GB" sz="2100" dirty="0" smtClean="0">
                <a:solidFill>
                  <a:schemeClr val="tx1"/>
                </a:solidFill>
                <a:latin typeface="AR HERMANN" pitchFamily="2" charset="0"/>
              </a:rPr>
              <a:t>pansexual</a:t>
            </a:r>
            <a:r>
              <a:rPr lang="en-GB" sz="2100" dirty="0" smtClean="0">
                <a:solidFill>
                  <a:schemeClr val="tx1"/>
                </a:solidFill>
                <a:latin typeface="AR BONNIE" pitchFamily="2" charset="0"/>
              </a:rPr>
              <a:t> </a:t>
            </a:r>
          </a:p>
          <a:p>
            <a:pPr algn="l"/>
            <a:r>
              <a:rPr lang="en-GB" sz="2100" dirty="0" smtClean="0">
                <a:solidFill>
                  <a:schemeClr val="tx1"/>
                </a:solidFill>
                <a:latin typeface="AR BONNIE" pitchFamily="2" charset="0"/>
              </a:rPr>
              <a:t>asexual </a:t>
            </a:r>
          </a:p>
          <a:p>
            <a:pPr algn="l"/>
            <a:r>
              <a:rPr lang="en-GB" sz="2100" dirty="0" smtClean="0">
                <a:solidFill>
                  <a:schemeClr val="tx1"/>
                </a:solidFill>
                <a:latin typeface="AR BERKLEY" pitchFamily="2" charset="0"/>
              </a:rPr>
              <a:t>gender reassignment </a:t>
            </a:r>
            <a:r>
              <a:rPr lang="en-GB" sz="2100" dirty="0" smtClean="0">
                <a:solidFill>
                  <a:schemeClr val="tx1"/>
                </a:solidFill>
                <a:latin typeface="AR BONNIE" pitchFamily="2" charset="0"/>
              </a:rPr>
              <a:t> </a:t>
            </a:r>
          </a:p>
          <a:p>
            <a:pPr algn="l"/>
            <a:r>
              <a:rPr lang="en-GB" sz="2100" dirty="0" err="1" smtClean="0">
                <a:solidFill>
                  <a:schemeClr val="tx1"/>
                </a:solidFill>
                <a:latin typeface="AR DELANEY" pitchFamily="2" charset="0"/>
              </a:rPr>
              <a:t>Agender</a:t>
            </a:r>
            <a:endParaRPr lang="en-GB" sz="2100" dirty="0" smtClean="0">
              <a:solidFill>
                <a:schemeClr val="tx1"/>
              </a:solidFill>
              <a:latin typeface="AR DELANEY" pitchFamily="2" charset="0"/>
            </a:endParaRPr>
          </a:p>
          <a:p>
            <a:pPr algn="l"/>
            <a:r>
              <a:rPr lang="en-GB" sz="2100" dirty="0" smtClean="0">
                <a:solidFill>
                  <a:schemeClr val="tx1"/>
                </a:solidFill>
                <a:latin typeface="AR CHRISTY" pitchFamily="2" charset="0"/>
              </a:rPr>
              <a:t>Gender queer</a:t>
            </a:r>
          </a:p>
          <a:p>
            <a:pPr algn="l"/>
            <a:r>
              <a:rPr lang="en-GB" sz="2100" dirty="0" smtClean="0">
                <a:solidFill>
                  <a:schemeClr val="tx1"/>
                </a:solidFill>
                <a:latin typeface="AR CHRISTY" pitchFamily="2" charset="0"/>
              </a:rPr>
              <a:t>Queer</a:t>
            </a:r>
          </a:p>
          <a:p>
            <a:pPr algn="l"/>
            <a:r>
              <a:rPr lang="en-GB" sz="2100" dirty="0" smtClean="0">
                <a:solidFill>
                  <a:schemeClr val="tx1"/>
                </a:solidFill>
                <a:latin typeface="Blackadder ITC" pitchFamily="82" charset="0"/>
              </a:rPr>
              <a:t>Sexual orientation</a:t>
            </a:r>
          </a:p>
          <a:p>
            <a:pPr algn="l"/>
            <a:r>
              <a:rPr lang="en-GB" sz="2100" dirty="0" smtClean="0">
                <a:solidFill>
                  <a:schemeClr val="tx1"/>
                </a:solidFill>
                <a:latin typeface="AR BLANCA" pitchFamily="2" charset="0"/>
              </a:rPr>
              <a:t>Gender identity</a:t>
            </a:r>
            <a:endParaRPr lang="en-GB" sz="2100" dirty="0">
              <a:solidFill>
                <a:schemeClr val="tx1"/>
              </a:solidFill>
              <a:latin typeface="AR BLANCA" pitchFamily="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71" y="-228600"/>
            <a:ext cx="2536371" cy="1793102"/>
          </a:xfrm>
          <a:prstGeom prst="rect">
            <a:avLst/>
          </a:prstGeom>
        </p:spPr>
      </p:pic>
    </p:spTree>
    <p:extLst>
      <p:ext uri="{BB962C8B-B14F-4D97-AF65-F5344CB8AC3E}">
        <p14:creationId xmlns:p14="http://schemas.microsoft.com/office/powerpoint/2010/main" val="727811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Now stick your answer on the word wall</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038936" y="1600200"/>
            <a:ext cx="706612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0631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685799"/>
          </a:xfrm>
        </p:spPr>
        <p:txBody>
          <a:bodyPr>
            <a:normAutofit fontScale="90000"/>
          </a:bodyPr>
          <a:lstStyle/>
          <a:p>
            <a:r>
              <a:rPr lang="en-GB" dirty="0" smtClean="0"/>
              <a:t>Glossary Activity</a:t>
            </a:r>
            <a:endParaRPr lang="en-GB" dirty="0"/>
          </a:p>
        </p:txBody>
      </p:sp>
      <p:sp>
        <p:nvSpPr>
          <p:cNvPr id="3" name="Subtitle 2"/>
          <p:cNvSpPr>
            <a:spLocks noGrp="1"/>
          </p:cNvSpPr>
          <p:nvPr>
            <p:ph type="subTitle" idx="1"/>
          </p:nvPr>
        </p:nvSpPr>
        <p:spPr>
          <a:xfrm>
            <a:off x="533400" y="1905000"/>
            <a:ext cx="8229600" cy="4419600"/>
          </a:xfrm>
        </p:spPr>
        <p:txBody>
          <a:bodyPr>
            <a:normAutofit fontScale="92500" lnSpcReduction="20000"/>
          </a:bodyPr>
          <a:lstStyle/>
          <a:p>
            <a:pPr algn="l"/>
            <a:r>
              <a:rPr lang="en-GB" dirty="0" smtClean="0"/>
              <a:t>? means who you find emotionally and/or sexually attractive</a:t>
            </a:r>
          </a:p>
          <a:p>
            <a:pPr algn="l"/>
            <a:r>
              <a:rPr lang="en-GB" dirty="0" smtClean="0"/>
              <a:t>A ? or a ?’s sexual orientation is towards other women</a:t>
            </a:r>
          </a:p>
          <a:p>
            <a:pPr algn="l"/>
            <a:r>
              <a:rPr lang="en-GB" dirty="0" smtClean="0">
                <a:solidFill>
                  <a:schemeClr val="bg1">
                    <a:lumMod val="50000"/>
                  </a:schemeClr>
                </a:solidFill>
              </a:rPr>
              <a:t>A ?</a:t>
            </a:r>
            <a:r>
              <a:rPr lang="en-GB" dirty="0" smtClean="0"/>
              <a:t>’s sexual orientation is towards other men</a:t>
            </a:r>
          </a:p>
          <a:p>
            <a:pPr algn="l"/>
            <a:r>
              <a:rPr lang="en-GB" dirty="0" smtClean="0"/>
              <a:t>A ? person’s sexual orientation is towards both men and women</a:t>
            </a:r>
          </a:p>
          <a:p>
            <a:pPr algn="l"/>
            <a:r>
              <a:rPr lang="en-GB" dirty="0" smtClean="0"/>
              <a:t>Sexual orientation is different from ?</a:t>
            </a:r>
          </a:p>
          <a:p>
            <a:pPr algn="l"/>
            <a:r>
              <a:rPr lang="en-GB" dirty="0">
                <a:solidFill>
                  <a:schemeClr val="tx1"/>
                </a:solidFill>
              </a:rPr>
              <a:t>gender identity - gay man - gay woman </a:t>
            </a:r>
          </a:p>
          <a:p>
            <a:pPr algn="l"/>
            <a:r>
              <a:rPr lang="en-GB" dirty="0">
                <a:solidFill>
                  <a:schemeClr val="tx1"/>
                </a:solidFill>
              </a:rPr>
              <a:t>Sexual orientation - bisexual - lesbian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304800"/>
            <a:ext cx="2819400" cy="1993191"/>
          </a:xfrm>
          <a:prstGeom prst="rect">
            <a:avLst/>
          </a:prstGeom>
        </p:spPr>
      </p:pic>
    </p:spTree>
    <p:extLst>
      <p:ext uri="{BB962C8B-B14F-4D97-AF65-F5344CB8AC3E}">
        <p14:creationId xmlns:p14="http://schemas.microsoft.com/office/powerpoint/2010/main" val="3512702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685799"/>
          </a:xfrm>
        </p:spPr>
        <p:txBody>
          <a:bodyPr>
            <a:normAutofit fontScale="90000"/>
          </a:bodyPr>
          <a:lstStyle/>
          <a:p>
            <a:r>
              <a:rPr lang="en-GB" dirty="0" smtClean="0"/>
              <a:t>Glossary Answers</a:t>
            </a:r>
            <a:endParaRPr lang="en-GB" dirty="0"/>
          </a:p>
        </p:txBody>
      </p:sp>
      <p:sp>
        <p:nvSpPr>
          <p:cNvPr id="3" name="Subtitle 2"/>
          <p:cNvSpPr>
            <a:spLocks noGrp="1"/>
          </p:cNvSpPr>
          <p:nvPr>
            <p:ph type="subTitle" idx="1"/>
          </p:nvPr>
        </p:nvSpPr>
        <p:spPr>
          <a:xfrm>
            <a:off x="533400" y="1905000"/>
            <a:ext cx="8229600" cy="4419600"/>
          </a:xfrm>
        </p:spPr>
        <p:txBody>
          <a:bodyPr>
            <a:normAutofit fontScale="92500" lnSpcReduction="10000"/>
          </a:bodyPr>
          <a:lstStyle/>
          <a:p>
            <a:pPr algn="l"/>
            <a:r>
              <a:rPr lang="en-GB" dirty="0">
                <a:solidFill>
                  <a:schemeClr val="tx1"/>
                </a:solidFill>
              </a:rPr>
              <a:t>Sexual orientation </a:t>
            </a:r>
            <a:r>
              <a:rPr lang="en-GB" dirty="0" smtClean="0"/>
              <a:t> means who you find emotionally and/or sexually attractive</a:t>
            </a:r>
          </a:p>
          <a:p>
            <a:pPr algn="l"/>
            <a:r>
              <a:rPr lang="en-GB" dirty="0" smtClean="0"/>
              <a:t>A</a:t>
            </a:r>
            <a:r>
              <a:rPr lang="en-GB" dirty="0" smtClean="0">
                <a:solidFill>
                  <a:schemeClr val="tx1"/>
                </a:solidFill>
              </a:rPr>
              <a:t> lesbian</a:t>
            </a:r>
            <a:r>
              <a:rPr lang="en-GB" dirty="0" smtClean="0"/>
              <a:t> or a</a:t>
            </a:r>
            <a:r>
              <a:rPr lang="en-GB" dirty="0" smtClean="0">
                <a:solidFill>
                  <a:schemeClr val="tx1"/>
                </a:solidFill>
              </a:rPr>
              <a:t> </a:t>
            </a:r>
            <a:r>
              <a:rPr lang="en-GB" dirty="0">
                <a:solidFill>
                  <a:schemeClr val="tx1"/>
                </a:solidFill>
              </a:rPr>
              <a:t>gay woman </a:t>
            </a:r>
            <a:r>
              <a:rPr lang="en-GB" dirty="0" smtClean="0"/>
              <a:t>’s sexual orientation is towards other women</a:t>
            </a:r>
          </a:p>
          <a:p>
            <a:pPr algn="l"/>
            <a:r>
              <a:rPr lang="en-GB" dirty="0" smtClean="0">
                <a:solidFill>
                  <a:schemeClr val="bg1">
                    <a:lumMod val="50000"/>
                  </a:schemeClr>
                </a:solidFill>
              </a:rPr>
              <a:t>A </a:t>
            </a:r>
            <a:r>
              <a:rPr lang="en-GB" dirty="0" smtClean="0">
                <a:solidFill>
                  <a:schemeClr val="tx1"/>
                </a:solidFill>
              </a:rPr>
              <a:t>gay </a:t>
            </a:r>
            <a:r>
              <a:rPr lang="en-GB" dirty="0">
                <a:solidFill>
                  <a:schemeClr val="tx1"/>
                </a:solidFill>
              </a:rPr>
              <a:t>man </a:t>
            </a:r>
            <a:r>
              <a:rPr lang="en-GB" dirty="0" smtClean="0"/>
              <a:t>’s sexual orientation is towards other men</a:t>
            </a:r>
          </a:p>
          <a:p>
            <a:pPr algn="l"/>
            <a:r>
              <a:rPr lang="en-GB" dirty="0" smtClean="0"/>
              <a:t>A</a:t>
            </a:r>
            <a:r>
              <a:rPr lang="en-GB" dirty="0" smtClean="0">
                <a:solidFill>
                  <a:schemeClr val="tx1"/>
                </a:solidFill>
              </a:rPr>
              <a:t> </a:t>
            </a:r>
            <a:r>
              <a:rPr lang="en-GB" dirty="0">
                <a:solidFill>
                  <a:schemeClr val="tx1"/>
                </a:solidFill>
              </a:rPr>
              <a:t>bisexual</a:t>
            </a:r>
            <a:r>
              <a:rPr lang="en-GB" dirty="0" smtClean="0"/>
              <a:t> person’s sexual orientation is towards both men and women</a:t>
            </a:r>
          </a:p>
          <a:p>
            <a:pPr algn="l"/>
            <a:r>
              <a:rPr lang="en-GB" dirty="0" smtClean="0"/>
              <a:t>Sexual orientation is different from </a:t>
            </a:r>
            <a:r>
              <a:rPr lang="en-GB" dirty="0">
                <a:solidFill>
                  <a:schemeClr val="tx1"/>
                </a:solidFill>
              </a:rPr>
              <a:t>gender identity </a:t>
            </a:r>
            <a:endParaRPr lang="en-GB"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304800"/>
            <a:ext cx="2819400" cy="1993191"/>
          </a:xfrm>
          <a:prstGeom prst="rect">
            <a:avLst/>
          </a:prstGeom>
        </p:spPr>
      </p:pic>
    </p:spTree>
    <p:extLst>
      <p:ext uri="{BB962C8B-B14F-4D97-AF65-F5344CB8AC3E}">
        <p14:creationId xmlns:p14="http://schemas.microsoft.com/office/powerpoint/2010/main" val="176751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761999"/>
          </a:xfrm>
        </p:spPr>
        <p:txBody>
          <a:bodyPr>
            <a:normAutofit fontScale="90000"/>
          </a:bodyPr>
          <a:lstStyle/>
          <a:p>
            <a:r>
              <a:rPr lang="en-GB" dirty="0" smtClean="0"/>
              <a:t>Glossary Activity 2</a:t>
            </a:r>
            <a:endParaRPr lang="en-GB" dirty="0"/>
          </a:p>
        </p:txBody>
      </p:sp>
      <p:sp>
        <p:nvSpPr>
          <p:cNvPr id="3" name="Subtitle 2"/>
          <p:cNvSpPr>
            <a:spLocks noGrp="1"/>
          </p:cNvSpPr>
          <p:nvPr>
            <p:ph type="subTitle" idx="1"/>
          </p:nvPr>
        </p:nvSpPr>
        <p:spPr>
          <a:xfrm>
            <a:off x="457200" y="1905000"/>
            <a:ext cx="8382000" cy="4495800"/>
          </a:xfrm>
        </p:spPr>
        <p:txBody>
          <a:bodyPr>
            <a:normAutofit/>
          </a:bodyPr>
          <a:lstStyle/>
          <a:p>
            <a:pPr algn="l"/>
            <a:r>
              <a:rPr lang="en-GB" dirty="0" smtClean="0">
                <a:solidFill>
                  <a:schemeClr val="bg1">
                    <a:lumMod val="50000"/>
                  </a:schemeClr>
                </a:solidFill>
              </a:rPr>
              <a:t>Is there a difference between </a:t>
            </a:r>
            <a:r>
              <a:rPr lang="en-GB" dirty="0">
                <a:solidFill>
                  <a:schemeClr val="tx1"/>
                </a:solidFill>
              </a:rPr>
              <a:t>g</a:t>
            </a:r>
            <a:r>
              <a:rPr lang="en-GB" dirty="0" smtClean="0">
                <a:solidFill>
                  <a:schemeClr val="tx1"/>
                </a:solidFill>
              </a:rPr>
              <a:t>ender identity </a:t>
            </a:r>
            <a:r>
              <a:rPr lang="en-GB" dirty="0" smtClean="0">
                <a:solidFill>
                  <a:schemeClr val="bg1">
                    <a:lumMod val="50000"/>
                  </a:schemeClr>
                </a:solidFill>
              </a:rPr>
              <a:t>and </a:t>
            </a:r>
            <a:r>
              <a:rPr lang="en-GB" dirty="0" smtClean="0">
                <a:solidFill>
                  <a:schemeClr val="tx1"/>
                </a:solidFill>
              </a:rPr>
              <a:t>biological sex</a:t>
            </a:r>
            <a:r>
              <a:rPr lang="en-GB" dirty="0" smtClean="0">
                <a:solidFill>
                  <a:schemeClr val="bg1">
                    <a:lumMod val="50000"/>
                  </a:schemeClr>
                </a:solidFill>
              </a:rPr>
              <a:t>? If so, can you explain the difference?</a:t>
            </a:r>
            <a:endParaRPr lang="en-GB" dirty="0" smtClean="0">
              <a:solidFill>
                <a:schemeClr val="tx1"/>
              </a:solidFill>
            </a:endParaRPr>
          </a:p>
          <a:p>
            <a:pPr algn="l"/>
            <a:r>
              <a:rPr lang="en-GB" dirty="0" smtClean="0"/>
              <a:t>What is the difference between a </a:t>
            </a:r>
            <a:r>
              <a:rPr lang="en-GB" dirty="0" smtClean="0">
                <a:solidFill>
                  <a:schemeClr val="tx1"/>
                </a:solidFill>
              </a:rPr>
              <a:t>trans</a:t>
            </a:r>
            <a:r>
              <a:rPr lang="en-GB" dirty="0" smtClean="0"/>
              <a:t> person and a </a:t>
            </a:r>
            <a:r>
              <a:rPr lang="en-GB" dirty="0" err="1" smtClean="0">
                <a:solidFill>
                  <a:schemeClr val="tx1"/>
                </a:solidFill>
              </a:rPr>
              <a:t>cisgender</a:t>
            </a:r>
            <a:r>
              <a:rPr lang="en-GB" dirty="0" smtClean="0"/>
              <a:t> person</a:t>
            </a:r>
            <a:r>
              <a:rPr lang="en-GB" dirty="0" smtClean="0">
                <a:solidFill>
                  <a:schemeClr val="bg1">
                    <a:lumMod val="50000"/>
                  </a:schemeClr>
                </a:solidFill>
              </a:rPr>
              <a:t>?</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04800"/>
            <a:ext cx="2819400" cy="1993191"/>
          </a:xfrm>
          <a:prstGeom prst="rect">
            <a:avLst/>
          </a:prstGeom>
        </p:spPr>
      </p:pic>
    </p:spTree>
    <p:extLst>
      <p:ext uri="{BB962C8B-B14F-4D97-AF65-F5344CB8AC3E}">
        <p14:creationId xmlns:p14="http://schemas.microsoft.com/office/powerpoint/2010/main" val="4168308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761999"/>
          </a:xfrm>
        </p:spPr>
        <p:txBody>
          <a:bodyPr>
            <a:normAutofit fontScale="90000"/>
          </a:bodyPr>
          <a:lstStyle/>
          <a:p>
            <a:r>
              <a:rPr lang="en-GB" dirty="0" smtClean="0"/>
              <a:t>Glossary Answers 2</a:t>
            </a:r>
            <a:endParaRPr lang="en-GB" dirty="0"/>
          </a:p>
        </p:txBody>
      </p:sp>
      <p:sp>
        <p:nvSpPr>
          <p:cNvPr id="3" name="Subtitle 2"/>
          <p:cNvSpPr>
            <a:spLocks noGrp="1"/>
          </p:cNvSpPr>
          <p:nvPr>
            <p:ph type="subTitle" idx="1"/>
          </p:nvPr>
        </p:nvSpPr>
        <p:spPr>
          <a:xfrm>
            <a:off x="457200" y="1905000"/>
            <a:ext cx="8382000" cy="4495800"/>
          </a:xfrm>
        </p:spPr>
        <p:txBody>
          <a:bodyPr>
            <a:normAutofit fontScale="85000" lnSpcReduction="10000"/>
          </a:bodyPr>
          <a:lstStyle/>
          <a:p>
            <a:pPr algn="l"/>
            <a:r>
              <a:rPr lang="en-GB" dirty="0" smtClean="0">
                <a:solidFill>
                  <a:schemeClr val="tx1"/>
                </a:solidFill>
              </a:rPr>
              <a:t>Gender identity </a:t>
            </a:r>
            <a:r>
              <a:rPr lang="en-GB" dirty="0" smtClean="0"/>
              <a:t>means the gender you feel you belong to. It is different from your </a:t>
            </a:r>
            <a:r>
              <a:rPr lang="en-GB" dirty="0" smtClean="0">
                <a:solidFill>
                  <a:schemeClr val="tx1"/>
                </a:solidFill>
              </a:rPr>
              <a:t>sex</a:t>
            </a:r>
            <a:r>
              <a:rPr lang="en-GB" dirty="0" smtClean="0"/>
              <a:t> in that your sex is biologically determined and your gender is psychologically, emotionally and culturally determined. </a:t>
            </a:r>
          </a:p>
          <a:p>
            <a:pPr algn="l"/>
            <a:r>
              <a:rPr lang="en-GB" dirty="0" smtClean="0"/>
              <a:t>A </a:t>
            </a:r>
            <a:r>
              <a:rPr lang="en-GB" dirty="0" smtClean="0">
                <a:solidFill>
                  <a:schemeClr val="tx1"/>
                </a:solidFill>
              </a:rPr>
              <a:t>trans</a:t>
            </a:r>
            <a:r>
              <a:rPr lang="en-GB" dirty="0" smtClean="0"/>
              <a:t> person is generally someone whose biological sex and gender identity don’t match. Some </a:t>
            </a:r>
            <a:r>
              <a:rPr lang="en-GB" dirty="0"/>
              <a:t>trans people may 'transition', which means that they start living their life in a </a:t>
            </a:r>
            <a:r>
              <a:rPr lang="en-GB" dirty="0" smtClean="0"/>
              <a:t>different gender from </a:t>
            </a:r>
            <a:r>
              <a:rPr lang="en-GB" dirty="0"/>
              <a:t>the one they were </a:t>
            </a:r>
            <a:r>
              <a:rPr lang="en-GB" dirty="0" smtClean="0"/>
              <a:t>given </a:t>
            </a:r>
            <a:r>
              <a:rPr lang="en-GB" dirty="0"/>
              <a:t>at birth as a result of their biological </a:t>
            </a:r>
            <a:r>
              <a:rPr lang="en-GB" dirty="0" smtClean="0"/>
              <a:t>sex. Someone whose biological sex and gender identity do match is sometimes known as </a:t>
            </a:r>
            <a:r>
              <a:rPr lang="en-GB" dirty="0" err="1" smtClean="0">
                <a:solidFill>
                  <a:schemeClr val="tx1"/>
                </a:solidFill>
              </a:rPr>
              <a:t>cisgender</a:t>
            </a:r>
            <a:r>
              <a:rPr lang="en-GB" dirty="0" smtClean="0">
                <a:solidFill>
                  <a:schemeClr val="bg1">
                    <a:lumMod val="50000"/>
                  </a:schemeClr>
                </a:solidFill>
              </a:rPr>
              <a:t>.</a:t>
            </a:r>
            <a:endParaRPr lang="en-GB"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04800"/>
            <a:ext cx="2819400" cy="1993191"/>
          </a:xfrm>
          <a:prstGeom prst="rect">
            <a:avLst/>
          </a:prstGeom>
        </p:spPr>
      </p:pic>
    </p:spTree>
    <p:extLst>
      <p:ext uri="{BB962C8B-B14F-4D97-AF65-F5344CB8AC3E}">
        <p14:creationId xmlns:p14="http://schemas.microsoft.com/office/powerpoint/2010/main" val="51120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838199"/>
          </a:xfrm>
        </p:spPr>
        <p:txBody>
          <a:bodyPr/>
          <a:lstStyle/>
          <a:p>
            <a:r>
              <a:rPr lang="en-GB" dirty="0" smtClean="0"/>
              <a:t>…there’s a bit more</a:t>
            </a:r>
            <a:endParaRPr lang="en-GB" dirty="0"/>
          </a:p>
        </p:txBody>
      </p:sp>
      <p:sp>
        <p:nvSpPr>
          <p:cNvPr id="3" name="Subtitle 2"/>
          <p:cNvSpPr>
            <a:spLocks noGrp="1"/>
          </p:cNvSpPr>
          <p:nvPr>
            <p:ph type="subTitle" idx="1"/>
          </p:nvPr>
        </p:nvSpPr>
        <p:spPr>
          <a:xfrm>
            <a:off x="304800" y="2209800"/>
            <a:ext cx="8458200" cy="4038600"/>
          </a:xfrm>
        </p:spPr>
        <p:txBody>
          <a:bodyPr>
            <a:normAutofit/>
          </a:bodyPr>
          <a:lstStyle/>
          <a:p>
            <a:pPr algn="l"/>
            <a:r>
              <a:rPr lang="en-GB" dirty="0" smtClean="0"/>
              <a:t>So </a:t>
            </a:r>
            <a:r>
              <a:rPr lang="en-GB" dirty="0">
                <a:solidFill>
                  <a:schemeClr val="tx1"/>
                </a:solidFill>
              </a:rPr>
              <a:t>l</a:t>
            </a:r>
            <a:r>
              <a:rPr lang="en-GB" dirty="0" smtClean="0">
                <a:solidFill>
                  <a:schemeClr val="tx1"/>
                </a:solidFill>
              </a:rPr>
              <a:t>esbian, gay, bisexual and trans </a:t>
            </a:r>
            <a:r>
              <a:rPr lang="en-GB" dirty="0" smtClean="0"/>
              <a:t>go to make the abbreviation </a:t>
            </a:r>
            <a:r>
              <a:rPr lang="en-GB" dirty="0" smtClean="0">
                <a:solidFill>
                  <a:schemeClr val="tx1"/>
                </a:solidFill>
              </a:rPr>
              <a:t>LGBT</a:t>
            </a:r>
            <a:r>
              <a:rPr lang="en-GB" dirty="0" smtClean="0"/>
              <a:t>.</a:t>
            </a:r>
          </a:p>
          <a:p>
            <a:pPr algn="l"/>
            <a:r>
              <a:rPr lang="en-GB" dirty="0" smtClean="0"/>
              <a:t>Men and women attracted to the opposite sex are sometimes described as </a:t>
            </a:r>
            <a:r>
              <a:rPr lang="en-GB" dirty="0" smtClean="0">
                <a:solidFill>
                  <a:schemeClr val="tx1"/>
                </a:solidFill>
              </a:rPr>
              <a:t>heterosexual</a:t>
            </a:r>
            <a:r>
              <a:rPr lang="en-GB" dirty="0" smtClean="0"/>
              <a:t> or </a:t>
            </a:r>
            <a:r>
              <a:rPr lang="en-GB" dirty="0" smtClean="0">
                <a:solidFill>
                  <a:schemeClr val="tx1"/>
                </a:solidFill>
              </a:rPr>
              <a:t>straight. </a:t>
            </a:r>
          </a:p>
          <a:p>
            <a:pPr algn="l"/>
            <a:r>
              <a:rPr lang="en-GB" dirty="0" smtClean="0">
                <a:solidFill>
                  <a:schemeClr val="bg1">
                    <a:lumMod val="50000"/>
                  </a:schemeClr>
                </a:solidFill>
              </a:rPr>
              <a:t>Men and women whose </a:t>
            </a:r>
            <a:r>
              <a:rPr lang="en-GB" dirty="0" smtClean="0">
                <a:solidFill>
                  <a:schemeClr val="tx1"/>
                </a:solidFill>
              </a:rPr>
              <a:t>birth sex </a:t>
            </a:r>
            <a:r>
              <a:rPr lang="en-GB" dirty="0" smtClean="0">
                <a:solidFill>
                  <a:schemeClr val="bg1">
                    <a:lumMod val="50000"/>
                  </a:schemeClr>
                </a:solidFill>
              </a:rPr>
              <a:t>and </a:t>
            </a:r>
            <a:r>
              <a:rPr lang="en-GB" dirty="0" smtClean="0">
                <a:solidFill>
                  <a:schemeClr val="tx1"/>
                </a:solidFill>
              </a:rPr>
              <a:t>gender identity</a:t>
            </a:r>
            <a:r>
              <a:rPr lang="en-GB" dirty="0" smtClean="0">
                <a:solidFill>
                  <a:schemeClr val="bg1">
                    <a:lumMod val="50000"/>
                  </a:schemeClr>
                </a:solidFill>
              </a:rPr>
              <a:t> are matched are </a:t>
            </a:r>
            <a:r>
              <a:rPr lang="en-GB" dirty="0" err="1" smtClean="0">
                <a:solidFill>
                  <a:schemeClr val="tx1"/>
                </a:solidFill>
              </a:rPr>
              <a:t>cisgender</a:t>
            </a:r>
            <a:endParaRPr lang="en-GB" dirty="0" smtClean="0">
              <a:solidFill>
                <a:schemeClr val="tx1"/>
              </a:solidFill>
            </a:endParaRPr>
          </a:p>
          <a:p>
            <a:pPr algn="l"/>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228600"/>
            <a:ext cx="2895600" cy="2047061"/>
          </a:xfrm>
          <a:prstGeom prst="rect">
            <a:avLst/>
          </a:prstGeom>
        </p:spPr>
      </p:pic>
    </p:spTree>
    <p:extLst>
      <p:ext uri="{BB962C8B-B14F-4D97-AF65-F5344CB8AC3E}">
        <p14:creationId xmlns:p14="http://schemas.microsoft.com/office/powerpoint/2010/main" val="4102726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9306</TotalTime>
  <Words>786</Words>
  <Application>Microsoft Office PowerPoint</Application>
  <PresentationFormat>On-screen Show (4:3)</PresentationFormat>
  <Paragraphs>126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PSHE</vt:lpstr>
      <vt:lpstr>At the End of this Lesson</vt:lpstr>
      <vt:lpstr>What Do You Know?  Choose any one of the words below and write down what you think it means</vt:lpstr>
      <vt:lpstr>Now stick your answer on the word wall</vt:lpstr>
      <vt:lpstr>Glossary Activity</vt:lpstr>
      <vt:lpstr>Glossary Answers</vt:lpstr>
      <vt:lpstr>Glossary Activity 2</vt:lpstr>
      <vt:lpstr>Glossary Answers 2</vt:lpstr>
      <vt:lpstr>…there’s a bit more</vt:lpstr>
      <vt:lpstr>…and finally</vt:lpstr>
      <vt:lpstr>So it’s LGBTINBPAQQA!</vt:lpstr>
      <vt:lpstr>True or false?</vt:lpstr>
      <vt:lpstr>True or False?</vt:lpstr>
      <vt:lpstr>Plenary</vt:lpstr>
      <vt:lpstr>Groups for Support</vt:lpstr>
      <vt:lpstr>For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PSHE</dc:title>
  <dc:creator>Tony</dc:creator>
  <cp:lastModifiedBy>Tony</cp:lastModifiedBy>
  <cp:revision>38</cp:revision>
  <cp:lastPrinted>2018-01-22T11:56:52Z</cp:lastPrinted>
  <dcterms:created xsi:type="dcterms:W3CDTF">2017-08-08T10:37:07Z</dcterms:created>
  <dcterms:modified xsi:type="dcterms:W3CDTF">2018-02-05T12:07:26Z</dcterms:modified>
</cp:coreProperties>
</file>